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g"/><Relationship Id="rId2" Type="http://schemas.openxmlformats.org/officeDocument/2006/relationships/image" Target="../media/image-4-2.jpg"/><Relationship Id="rId3" Type="http://schemas.openxmlformats.org/officeDocument/2006/relationships/image" Target="../media/image-4-3.jpg"/><Relationship Id="rId4" Type="http://schemas.openxmlformats.org/officeDocument/2006/relationships/image" Target="../media/image-4-4.jp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8"/>
        </a:solidFill>
      </p:bgPr>
    </p:bg>
    <p:spTree>
      <p:nvGrpSpPr>
        <p:cNvPr id="1" name=""/>
        <p:cNvGrpSpPr/>
        <p:nvPr/>
      </p:nvGrpSpPr>
      <p:grpSpPr>
        <a:xfrm>
          <a:off x="0" y="0"/>
          <a:ext cx="0" cy="0"/>
          <a:chOff x="0" y="0"/>
          <a:chExt cx="0" cy="0"/>
        </a:xfrm>
      </p:grpSpPr>
      <p:sp>
        <p:nvSpPr>
          <p:cNvPr id="2" name="Text 0"/>
          <p:cNvSpPr/>
          <p:nvPr/>
        </p:nvSpPr>
        <p:spPr>
          <a:xfrm>
            <a:off x="731502" y="1402045"/>
            <a:ext cx="7071183" cy="1341086"/>
          </a:xfrm>
          <a:prstGeom prst="rect">
            <a:avLst/>
          </a:prstGeom>
          <a:noFill/>
          <a:ln/>
        </p:spPr>
        <p:txBody>
          <a:bodyPr wrap="square" lIns="0" tIns="0" rIns="0" bIns="0" rtlCol="0" anchor="ctr"/>
          <a:lstStyle/>
          <a:p>
            <a:pPr indent="0" marL="0">
              <a:buNone/>
            </a:pPr>
            <a:r>
              <a:rPr lang="en-US" sz="8000" dirty="0">
                <a:solidFill>
                  <a:srgbClr val="1A1A1A"/>
                </a:solidFill>
                <a:latin typeface="Garamond" pitchFamily="34" charset="0"/>
                <a:ea typeface="Garamond" pitchFamily="34" charset="-122"/>
                <a:cs typeface="Garamond" pitchFamily="34" charset="-120"/>
              </a:rPr>
              <a:t>Stabilizing</a:t>
            </a:r>
            <a:endParaRPr lang="en-US" sz="8000" dirty="0"/>
          </a:p>
        </p:txBody>
      </p:sp>
      <p:sp>
        <p:nvSpPr>
          <p:cNvPr id="3" name="Text 1"/>
          <p:cNvSpPr/>
          <p:nvPr/>
        </p:nvSpPr>
        <p:spPr>
          <a:xfrm>
            <a:off x="731502" y="2743131"/>
            <a:ext cx="7071183" cy="914377"/>
          </a:xfrm>
          <a:prstGeom prst="rect">
            <a:avLst/>
          </a:prstGeom>
          <a:noFill/>
          <a:ln/>
        </p:spPr>
        <p:txBody>
          <a:bodyPr wrap="square" lIns="0" tIns="0" rIns="0" bIns="0" rtlCol="0" anchor="ctr"/>
          <a:lstStyle/>
          <a:p>
            <a:pPr indent="0" marL="0">
              <a:buNone/>
            </a:pPr>
            <a:r>
              <a:rPr lang="en-US" sz="5067" dirty="0">
                <a:solidFill>
                  <a:srgbClr val="1A1A1A"/>
                </a:solidFill>
                <a:latin typeface="Garamond" pitchFamily="34" charset="0"/>
                <a:ea typeface="Garamond" pitchFamily="34" charset="-122"/>
                <a:cs typeface="Garamond" pitchFamily="34" charset="-120"/>
              </a:rPr>
              <a:t>the Assembly Rooms</a:t>
            </a:r>
            <a:endParaRPr lang="en-US" sz="5067" dirty="0"/>
          </a:p>
        </p:txBody>
      </p:sp>
      <p:sp>
        <p:nvSpPr>
          <p:cNvPr id="4" name="Text 2"/>
          <p:cNvSpPr/>
          <p:nvPr/>
        </p:nvSpPr>
        <p:spPr>
          <a:xfrm>
            <a:off x="731502" y="3840384"/>
            <a:ext cx="7071183" cy="1219170"/>
          </a:xfrm>
          <a:prstGeom prst="rect">
            <a:avLst/>
          </a:prstGeom>
          <a:noFill/>
          <a:ln/>
        </p:spPr>
        <p:txBody>
          <a:bodyPr wrap="square" lIns="0" tIns="0" rIns="0" bIns="0" rtlCol="0" anchor="ctr"/>
          <a:lstStyle/>
          <a:p>
            <a:pPr indent="0" marL="0">
              <a:spcAft>
                <a:spcPts val="400"/>
              </a:spcAft>
              <a:buNone/>
            </a:pPr>
            <a:r>
              <a:rPr lang="en-US" sz="2133" i="1" dirty="0">
                <a:solidFill>
                  <a:srgbClr val="3F4A4F"/>
                </a:solidFill>
                <a:latin typeface="Garamond" pitchFamily="34" charset="0"/>
                <a:ea typeface="Garamond" pitchFamily="34" charset="-122"/>
                <a:cs typeface="Garamond" pitchFamily="34" charset="-120"/>
              </a:rPr>
              <a:t>One hundred fifty-five years standing.</a:t>
            </a:r>
            <a:endParaRPr lang="en-US" sz="2133" dirty="0"/>
          </a:p>
          <a:p>
            <a:pPr indent="0" marL="0">
              <a:spcAft>
                <a:spcPts val="400"/>
              </a:spcAft>
              <a:buNone/>
            </a:pPr>
            <a:r>
              <a:rPr lang="en-US" sz="2133" i="1" dirty="0">
                <a:solidFill>
                  <a:srgbClr val="3F4A4F"/>
                </a:solidFill>
                <a:latin typeface="Garamond" pitchFamily="34" charset="0"/>
                <a:ea typeface="Garamond" pitchFamily="34" charset="-122"/>
                <a:cs typeface="Garamond" pitchFamily="34" charset="-120"/>
              </a:rPr>
              <a:t>The next hundred is the work in front of us.</a:t>
            </a:r>
            <a:endParaRPr lang="en-US" sz="2133" dirty="0"/>
          </a:p>
        </p:txBody>
      </p:sp>
      <p:sp>
        <p:nvSpPr>
          <p:cNvPr id="5" name="Shape 3"/>
          <p:cNvSpPr/>
          <p:nvPr/>
        </p:nvSpPr>
        <p:spPr>
          <a:xfrm>
            <a:off x="731502" y="5303387"/>
            <a:ext cx="5120512" cy="0"/>
          </a:xfrm>
          <a:prstGeom prst="line">
            <a:avLst/>
          </a:prstGeom>
          <a:noFill/>
          <a:ln w="6350">
            <a:solidFill>
              <a:srgbClr val="BFB8AD"/>
            </a:solidFill>
            <a:prstDash val="solid"/>
          </a:ln>
        </p:spPr>
      </p:sp>
      <p:sp>
        <p:nvSpPr>
          <p:cNvPr id="6" name="Text 4"/>
          <p:cNvSpPr/>
          <p:nvPr/>
        </p:nvSpPr>
        <p:spPr>
          <a:xfrm>
            <a:off x="731502" y="5425304"/>
            <a:ext cx="7071183" cy="1097253"/>
          </a:xfrm>
          <a:prstGeom prst="rect">
            <a:avLst/>
          </a:prstGeom>
          <a:noFill/>
          <a:ln/>
        </p:spPr>
        <p:txBody>
          <a:bodyPr wrap="square" lIns="0" tIns="0" rIns="0" bIns="0" rtlCol="0" anchor="ctr"/>
          <a:lstStyle/>
          <a:p>
            <a:pPr indent="0" marL="0">
              <a:buNone/>
            </a:pPr>
            <a:r>
              <a:rPr lang="en-US" sz="1733" b="1" dirty="0">
                <a:solidFill>
                  <a:srgbClr val="3F4A4F"/>
                </a:solidFill>
                <a:latin typeface="Garamond" pitchFamily="34" charset="0"/>
                <a:ea typeface="Garamond" pitchFamily="34" charset="-122"/>
                <a:cs typeface="Garamond" pitchFamily="34" charset="-120"/>
              </a:rPr>
              <a:t>Annual Members' Meeting</a:t>
            </a:r>
            <a:endParaRPr lang="en-US" sz="1733" dirty="0"/>
          </a:p>
          <a:p>
            <a:pPr indent="0" marL="0">
              <a:buNone/>
            </a:pPr>
            <a:r>
              <a:rPr lang="en-US" sz="1733" dirty="0">
                <a:solidFill>
                  <a:srgbClr val="3F4A4F"/>
                </a:solidFill>
                <a:latin typeface="Garamond" pitchFamily="34" charset="0"/>
                <a:ea typeface="Garamond" pitchFamily="34" charset="-122"/>
                <a:cs typeface="Garamond" pitchFamily="34" charset="-120"/>
              </a:rPr>
              <a:t>Monday, 15 June 2026 · 6:30 pm</a:t>
            </a:r>
            <a:endParaRPr lang="en-US" sz="1733" dirty="0"/>
          </a:p>
          <a:p>
            <a:pPr indent="0" marL="0">
              <a:buNone/>
            </a:pPr>
            <a:r>
              <a:rPr lang="en-US" sz="1733" dirty="0">
                <a:solidFill>
                  <a:srgbClr val="3F4A4F"/>
                </a:solidFill>
                <a:latin typeface="Garamond" pitchFamily="34" charset="0"/>
                <a:ea typeface="Garamond" pitchFamily="34" charset="-122"/>
                <a:cs typeface="Garamond" pitchFamily="34" charset="-120"/>
              </a:rPr>
              <a:t>6090 Lawyers Hill Road, Elkridge MD</a:t>
            </a:r>
            <a:endParaRPr lang="en-US" sz="1733" dirty="0"/>
          </a:p>
        </p:txBody>
      </p:sp>
      <p:pic>
        <p:nvPicPr>
          <p:cNvPr id="7" name="Image 0" descr="/tmp/fitz/photos/01-street-view.jpg">    </p:cNvPr>
          <p:cNvPicPr>
            <a:picLocks noChangeAspect="1"/>
          </p:cNvPicPr>
          <p:nvPr/>
        </p:nvPicPr>
        <p:blipFill>
          <a:blip r:embed="rId1"/>
          <a:srcRect l="0" r="0" t="0" b="0"/>
          <a:stretch/>
        </p:blipFill>
        <p:spPr>
          <a:xfrm>
            <a:off x="7924602" y="731502"/>
            <a:ext cx="3657509" cy="5364346"/>
          </a:xfrm>
          <a:prstGeom prst="rect">
            <a:avLst/>
          </a:prstGeom>
        </p:spPr>
      </p:pic>
      <p:sp>
        <p:nvSpPr>
          <p:cNvPr id="8" name="Text 5"/>
          <p:cNvSpPr/>
          <p:nvPr/>
        </p:nvSpPr>
        <p:spPr>
          <a:xfrm>
            <a:off x="7924602" y="6156806"/>
            <a:ext cx="3657509" cy="243834"/>
          </a:xfrm>
          <a:prstGeom prst="rect">
            <a:avLst/>
          </a:prstGeom>
          <a:noFill/>
          <a:ln/>
        </p:spPr>
        <p:txBody>
          <a:bodyPr wrap="square" lIns="0" tIns="0" rIns="0" bIns="0" rtlCol="0" anchor="ctr"/>
          <a:lstStyle/>
          <a:p>
            <a:pPr algn="r" indent="0" marL="0">
              <a:buNone/>
            </a:pPr>
            <a:r>
              <a:rPr lang="en-US" sz="1200" i="1" dirty="0">
                <a:solidFill>
                  <a:srgbClr val="6B6258"/>
                </a:solidFill>
                <a:latin typeface="Garamond" pitchFamily="34" charset="0"/>
                <a:ea typeface="Garamond" pitchFamily="34" charset="-122"/>
                <a:cs typeface="Garamond" pitchFamily="34" charset="-120"/>
              </a:rPr>
              <a:t>The Assembly Rooms · Lawyers Hill Road · February 2026</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8"/>
        </a:solidFill>
      </p:bgPr>
    </p:bg>
    <p:spTree>
      <p:nvGrpSpPr>
        <p:cNvPr id="1" name=""/>
        <p:cNvGrpSpPr/>
        <p:nvPr/>
      </p:nvGrpSpPr>
      <p:grpSpPr>
        <a:xfrm>
          <a:off x="0" y="0"/>
          <a:ext cx="0" cy="0"/>
          <a:chOff x="0" y="0"/>
          <a:chExt cx="0" cy="0"/>
        </a:xfrm>
      </p:grpSpPr>
      <p:sp>
        <p:nvSpPr>
          <p:cNvPr id="2" name="Text 0"/>
          <p:cNvSpPr/>
          <p:nvPr/>
        </p:nvSpPr>
        <p:spPr>
          <a:xfrm>
            <a:off x="731502" y="548626"/>
            <a:ext cx="10972526" cy="609585"/>
          </a:xfrm>
          <a:prstGeom prst="rect">
            <a:avLst/>
          </a:prstGeom>
          <a:noFill/>
          <a:ln/>
        </p:spPr>
        <p:txBody>
          <a:bodyPr wrap="square" lIns="0" tIns="0" rIns="0" bIns="0" rtlCol="0" anchor="ctr"/>
          <a:lstStyle/>
          <a:p>
            <a:pPr indent="0" marL="0">
              <a:buNone/>
            </a:pPr>
            <a:r>
              <a:rPr lang="en-US" sz="3733" dirty="0">
                <a:solidFill>
                  <a:srgbClr val="1A1A1A"/>
                </a:solidFill>
                <a:latin typeface="Garamond" pitchFamily="34" charset="0"/>
                <a:ea typeface="Garamond" pitchFamily="34" charset="-122"/>
                <a:cs typeface="Garamond" pitchFamily="34" charset="-120"/>
              </a:rPr>
              <a:t>What happens if we wait</a:t>
            </a:r>
            <a:endParaRPr lang="en-US" sz="3733" dirty="0"/>
          </a:p>
        </p:txBody>
      </p:sp>
      <p:sp>
        <p:nvSpPr>
          <p:cNvPr id="3" name="Shape 1"/>
          <p:cNvSpPr/>
          <p:nvPr/>
        </p:nvSpPr>
        <p:spPr>
          <a:xfrm>
            <a:off x="731502" y="1341086"/>
            <a:ext cx="10972526" cy="0"/>
          </a:xfrm>
          <a:prstGeom prst="line">
            <a:avLst/>
          </a:prstGeom>
          <a:noFill/>
          <a:ln w="6350">
            <a:solidFill>
              <a:srgbClr val="BFB8AD"/>
            </a:solidFill>
            <a:prstDash val="solid"/>
          </a:ln>
        </p:spPr>
      </p:sp>
      <p:pic>
        <p:nvPicPr>
          <p:cNvPr id="4" name="Image 0" descr="/tmp/fitz/photos/12-prior-pier-repairs.jpg">    </p:cNvPr>
          <p:cNvPicPr>
            <a:picLocks noChangeAspect="1"/>
          </p:cNvPicPr>
          <p:nvPr/>
        </p:nvPicPr>
        <p:blipFill>
          <a:blip r:embed="rId1"/>
          <a:srcRect l="0" r="0" t="0" b="0"/>
          <a:stretch/>
        </p:blipFill>
        <p:spPr>
          <a:xfrm>
            <a:off x="731502" y="1706837"/>
            <a:ext cx="5242429" cy="4023259"/>
          </a:xfrm>
          <a:prstGeom prst="rect">
            <a:avLst/>
          </a:prstGeom>
        </p:spPr>
      </p:pic>
      <p:sp>
        <p:nvSpPr>
          <p:cNvPr id="5" name="Text 2"/>
          <p:cNvSpPr/>
          <p:nvPr/>
        </p:nvSpPr>
        <p:spPr>
          <a:xfrm>
            <a:off x="731502" y="5791055"/>
            <a:ext cx="5242429" cy="548626"/>
          </a:xfrm>
          <a:prstGeom prst="rect">
            <a:avLst/>
          </a:prstGeom>
          <a:noFill/>
          <a:ln/>
        </p:spPr>
        <p:txBody>
          <a:bodyPr wrap="square" lIns="0" tIns="0" rIns="0" bIns="0" rtlCol="0" anchor="ctr"/>
          <a:lstStyle/>
          <a:p>
            <a:pPr indent="0" marL="0">
              <a:buNone/>
            </a:pPr>
            <a:r>
              <a:rPr lang="en-US" sz="1267" i="1" dirty="0">
                <a:solidFill>
                  <a:srgbClr val="6B6258"/>
                </a:solidFill>
                <a:latin typeface="Garamond" pitchFamily="34" charset="0"/>
                <a:ea typeface="Garamond" pitchFamily="34" charset="-122"/>
                <a:cs typeface="Garamond" pitchFamily="34" charset="-120"/>
              </a:rPr>
              <a:t>Crawlspace pier — patched. A 19th-century brick pier reinforced with concrete block. The kind of fix that has gotten the Assembly Rooms this far, but isn't the long-term answer.</a:t>
            </a:r>
            <a:endParaRPr lang="en-US" sz="1267" dirty="0"/>
          </a:p>
        </p:txBody>
      </p:sp>
      <p:sp>
        <p:nvSpPr>
          <p:cNvPr id="6" name="Text 3"/>
          <p:cNvSpPr/>
          <p:nvPr/>
        </p:nvSpPr>
        <p:spPr>
          <a:xfrm>
            <a:off x="6339682" y="1706837"/>
            <a:ext cx="5242429" cy="4876678"/>
          </a:xfrm>
          <a:prstGeom prst="rect">
            <a:avLst/>
          </a:prstGeom>
          <a:noFill/>
          <a:ln/>
        </p:spPr>
        <p:txBody>
          <a:bodyPr wrap="square" lIns="0" tIns="0" rIns="0" bIns="0" rtlCol="0" anchor="t"/>
          <a:lstStyle/>
          <a:p>
            <a:pPr indent="0" marL="0">
              <a:spcAft>
                <a:spcPts val="400"/>
              </a:spcAft>
              <a:buNone/>
            </a:pPr>
            <a:r>
              <a:rPr lang="en-US" sz="1533" b="1" dirty="0">
                <a:solidFill>
                  <a:srgbClr val="7D2A3D"/>
                </a:solidFill>
                <a:latin typeface="Garamond" pitchFamily="34" charset="0"/>
                <a:ea typeface="Garamond" pitchFamily="34" charset="-122"/>
                <a:cs typeface="Garamond" pitchFamily="34" charset="-120"/>
              </a:rPr>
              <a:t>Decay accelerates. </a:t>
            </a:r>
            <a:pPr indent="0" marL="0">
              <a:spcAft>
                <a:spcPts val="400"/>
              </a:spcAft>
              <a:buNone/>
            </a:pPr>
            <a:r>
              <a:rPr lang="en-US" sz="1533" dirty="0">
                <a:solidFill>
                  <a:srgbClr val="1A1A1A"/>
                </a:solidFill>
                <a:latin typeface="Garamond" pitchFamily="34" charset="0"/>
                <a:ea typeface="Garamond" pitchFamily="34" charset="-122"/>
                <a:cs typeface="Garamond" pitchFamily="34" charset="-120"/>
              </a:rPr>
              <a:t>Wood members bearing on damp soil lose strength faster every winter. The east deck is already past safe public use.</a:t>
            </a:r>
            <a:endParaRPr lang="en-US" sz="1533" dirty="0"/>
          </a:p>
          <a:p>
            <a:pPr indent="0" marL="0">
              <a:spcAft>
                <a:spcPts val="400"/>
              </a:spcAft>
              <a:buNone/>
            </a:pPr>
            <a:r>
              <a:rPr lang="en-US" sz="1533" dirty="0">
                <a:solidFill>
                  <a:srgbClr val="1A1A1A"/>
                </a:solidFill>
                <a:latin typeface="Garamond" pitchFamily="34" charset="0"/>
                <a:ea typeface="Garamond" pitchFamily="34" charset="-122"/>
                <a:cs typeface="Garamond" pitchFamily="34" charset="-120"/>
              </a:rPr>
              <a:t> </a:t>
            </a:r>
            <a:endParaRPr lang="en-US" sz="1533" dirty="0"/>
          </a:p>
          <a:p>
            <a:pPr indent="0" marL="0">
              <a:spcAft>
                <a:spcPts val="400"/>
              </a:spcAft>
              <a:buNone/>
            </a:pPr>
            <a:r>
              <a:rPr lang="en-US" sz="1533" b="1" dirty="0">
                <a:solidFill>
                  <a:srgbClr val="7D2A3D"/>
                </a:solidFill>
                <a:latin typeface="Garamond" pitchFamily="34" charset="0"/>
                <a:ea typeface="Garamond" pitchFamily="34" charset="-122"/>
                <a:cs typeface="Garamond" pitchFamily="34" charset="-120"/>
              </a:rPr>
              <a:t>Repair costs compound. </a:t>
            </a:r>
            <a:pPr indent="0" marL="0">
              <a:spcAft>
                <a:spcPts val="400"/>
              </a:spcAft>
              <a:buNone/>
            </a:pPr>
            <a:r>
              <a:rPr lang="en-US" sz="1533" dirty="0">
                <a:solidFill>
                  <a:srgbClr val="1A1A1A"/>
                </a:solidFill>
                <a:latin typeface="Garamond" pitchFamily="34" charset="0"/>
                <a:ea typeface="Garamond" pitchFamily="34" charset="-122"/>
                <a:cs typeface="Garamond" pitchFamily="34" charset="-120"/>
              </a:rPr>
              <a:t>Piecemeal repairs cost more in total than a single, root-cause stabilization. The 2008 work is proof — it stopped the immediate crisis but did not solve it.</a:t>
            </a:r>
            <a:endParaRPr lang="en-US" sz="1533" dirty="0"/>
          </a:p>
          <a:p>
            <a:pPr indent="0" marL="0">
              <a:spcAft>
                <a:spcPts val="400"/>
              </a:spcAft>
              <a:buNone/>
            </a:pPr>
            <a:r>
              <a:rPr lang="en-US" sz="1533" dirty="0">
                <a:solidFill>
                  <a:srgbClr val="1A1A1A"/>
                </a:solidFill>
                <a:latin typeface="Garamond" pitchFamily="34" charset="0"/>
                <a:ea typeface="Garamond" pitchFamily="34" charset="-122"/>
                <a:cs typeface="Garamond" pitchFamily="34" charset="-120"/>
              </a:rPr>
              <a:t> </a:t>
            </a:r>
            <a:endParaRPr lang="en-US" sz="1533" dirty="0"/>
          </a:p>
          <a:p>
            <a:pPr indent="0" marL="0">
              <a:spcAft>
                <a:spcPts val="400"/>
              </a:spcAft>
              <a:buNone/>
            </a:pPr>
            <a:r>
              <a:rPr lang="en-US" sz="1533" b="1" dirty="0">
                <a:solidFill>
                  <a:srgbClr val="7D2A3D"/>
                </a:solidFill>
                <a:latin typeface="Garamond" pitchFamily="34" charset="0"/>
                <a:ea typeface="Garamond" pitchFamily="34" charset="-122"/>
                <a:cs typeface="Garamond" pitchFamily="34" charset="-120"/>
              </a:rPr>
              <a:t>Programming gets disrupted. </a:t>
            </a:r>
            <a:pPr indent="0" marL="0">
              <a:spcAft>
                <a:spcPts val="400"/>
              </a:spcAft>
              <a:buNone/>
            </a:pPr>
            <a:r>
              <a:rPr lang="en-US" sz="1533" dirty="0">
                <a:solidFill>
                  <a:srgbClr val="1A1A1A"/>
                </a:solidFill>
                <a:latin typeface="Garamond" pitchFamily="34" charset="0"/>
                <a:ea typeface="Garamond" pitchFamily="34" charset="-122"/>
                <a:cs typeface="Garamond" pitchFamily="34" charset="-120"/>
              </a:rPr>
              <a:t>We now host events that draw 200 people. An emergency shutdown would cancel a season and cost momentum we've spent two years building.</a:t>
            </a:r>
            <a:endParaRPr lang="en-US" sz="1533" dirty="0"/>
          </a:p>
          <a:p>
            <a:pPr indent="0" marL="0">
              <a:spcAft>
                <a:spcPts val="400"/>
              </a:spcAft>
              <a:buNone/>
            </a:pPr>
            <a:r>
              <a:rPr lang="en-US" sz="1533" dirty="0">
                <a:solidFill>
                  <a:srgbClr val="1A1A1A"/>
                </a:solidFill>
                <a:latin typeface="Garamond" pitchFamily="34" charset="0"/>
                <a:ea typeface="Garamond" pitchFamily="34" charset="-122"/>
                <a:cs typeface="Garamond" pitchFamily="34" charset="-120"/>
              </a:rPr>
              <a:t> </a:t>
            </a:r>
            <a:endParaRPr lang="en-US" sz="1533" dirty="0"/>
          </a:p>
          <a:p>
            <a:pPr indent="0" marL="0">
              <a:spcAft>
                <a:spcPts val="400"/>
              </a:spcAft>
              <a:buNone/>
            </a:pPr>
            <a:r>
              <a:rPr lang="en-US" sz="1533" b="1" dirty="0">
                <a:solidFill>
                  <a:srgbClr val="7D2A3D"/>
                </a:solidFill>
                <a:latin typeface="Garamond" pitchFamily="34" charset="0"/>
                <a:ea typeface="Garamond" pitchFamily="34" charset="-122"/>
                <a:cs typeface="Garamond" pitchFamily="34" charset="-120"/>
              </a:rPr>
              <a:t>The historic district suffers. </a:t>
            </a:r>
            <a:pPr indent="0" marL="0">
              <a:spcAft>
                <a:spcPts val="400"/>
              </a:spcAft>
              <a:buNone/>
            </a:pPr>
            <a:r>
              <a:rPr lang="en-US" sz="1533" dirty="0">
                <a:solidFill>
                  <a:srgbClr val="1A1A1A"/>
                </a:solidFill>
                <a:latin typeface="Garamond" pitchFamily="34" charset="0"/>
                <a:ea typeface="Garamond" pitchFamily="34" charset="-122"/>
                <a:cs typeface="Garamond" pitchFamily="34" charset="-120"/>
              </a:rPr>
              <a:t>The Assembly Rooms is a contributing resource in the National Register Lawyers Hill Historic District. Loss or deterioration of one contributor weakens the district's integrity for everyone.</a:t>
            </a:r>
            <a:endParaRPr lang="en-US" sz="1533" dirty="0"/>
          </a:p>
        </p:txBody>
      </p:sp>
      <p:sp>
        <p:nvSpPr>
          <p:cNvPr id="7" name="Text 4"/>
          <p:cNvSpPr/>
          <p:nvPr/>
        </p:nvSpPr>
        <p:spPr>
          <a:xfrm>
            <a:off x="10728692" y="6431119"/>
            <a:ext cx="975336" cy="243834"/>
          </a:xfrm>
          <a:prstGeom prst="rect">
            <a:avLst/>
          </a:prstGeom>
          <a:noFill/>
          <a:ln/>
        </p:spPr>
        <p:txBody>
          <a:bodyPr wrap="square" lIns="0" tIns="0" rIns="0" bIns="0" rtlCol="0" anchor="ctr"/>
          <a:lstStyle/>
          <a:p>
            <a:pPr algn="r" indent="0" marL="0">
              <a:buNone/>
            </a:pPr>
            <a:r>
              <a:rPr lang="en-US" sz="1200" i="1" dirty="0">
                <a:solidFill>
                  <a:srgbClr val="6B6258"/>
                </a:solidFill>
                <a:latin typeface="Garamond" pitchFamily="34" charset="0"/>
                <a:ea typeface="Garamond" pitchFamily="34" charset="-122"/>
                <a:cs typeface="Garamond" pitchFamily="34" charset="-120"/>
              </a:rPr>
              <a:t>10 / 12</a:t>
            </a:r>
            <a:endParaRPr lang="en-US" sz="1200" dirty="0"/>
          </a:p>
        </p:txBody>
      </p:sp>
      <p:sp>
        <p:nvSpPr>
          <p:cNvPr id="8" name="Text 5"/>
          <p:cNvSpPr/>
          <p:nvPr/>
        </p:nvSpPr>
        <p:spPr>
          <a:xfrm>
            <a:off x="731502" y="6431119"/>
            <a:ext cx="7315017" cy="243834"/>
          </a:xfrm>
          <a:prstGeom prst="rect">
            <a:avLst/>
          </a:prstGeom>
          <a:noFill/>
          <a:ln/>
        </p:spPr>
        <p:txBody>
          <a:bodyPr wrap="square" lIns="0" tIns="0" rIns="0" bIns="0" rtlCol="0" anchor="ctr"/>
          <a:lstStyle/>
          <a:p>
            <a:pPr indent="0" marL="0">
              <a:buNone/>
            </a:pPr>
            <a:r>
              <a:rPr lang="en-US" sz="1200" i="1" dirty="0">
                <a:solidFill>
                  <a:srgbClr val="6B6258"/>
                </a:solidFill>
                <a:latin typeface="Garamond" pitchFamily="34" charset="0"/>
                <a:ea typeface="Garamond" pitchFamily="34" charset="-122"/>
                <a:cs typeface="Garamond" pitchFamily="34" charset="-120"/>
              </a:rPr>
              <a:t>Elkridge Assembly Rooms · Annual Meeting · 15 June 2026</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8"/>
        </a:solidFill>
      </p:bgPr>
    </p:bg>
    <p:spTree>
      <p:nvGrpSpPr>
        <p:cNvPr id="1" name=""/>
        <p:cNvGrpSpPr/>
        <p:nvPr/>
      </p:nvGrpSpPr>
      <p:grpSpPr>
        <a:xfrm>
          <a:off x="0" y="0"/>
          <a:ext cx="0" cy="0"/>
          <a:chOff x="0" y="0"/>
          <a:chExt cx="0" cy="0"/>
        </a:xfrm>
      </p:grpSpPr>
      <p:sp>
        <p:nvSpPr>
          <p:cNvPr id="2" name="Text 0"/>
          <p:cNvSpPr/>
          <p:nvPr/>
        </p:nvSpPr>
        <p:spPr>
          <a:xfrm>
            <a:off x="731502" y="548626"/>
            <a:ext cx="10972526" cy="609585"/>
          </a:xfrm>
          <a:prstGeom prst="rect">
            <a:avLst/>
          </a:prstGeom>
          <a:noFill/>
          <a:ln/>
        </p:spPr>
        <p:txBody>
          <a:bodyPr wrap="square" lIns="0" tIns="0" rIns="0" bIns="0" rtlCol="0" anchor="ctr"/>
          <a:lstStyle/>
          <a:p>
            <a:pPr indent="0" marL="0">
              <a:buNone/>
            </a:pPr>
            <a:r>
              <a:rPr lang="en-US" sz="3733" dirty="0">
                <a:solidFill>
                  <a:srgbClr val="1A1A1A"/>
                </a:solidFill>
                <a:latin typeface="Garamond" pitchFamily="34" charset="0"/>
                <a:ea typeface="Garamond" pitchFamily="34" charset="-122"/>
                <a:cs typeface="Garamond" pitchFamily="34" charset="-120"/>
              </a:rPr>
              <a:t>How members can help</a:t>
            </a:r>
            <a:endParaRPr lang="en-US" sz="3733" dirty="0"/>
          </a:p>
        </p:txBody>
      </p:sp>
      <p:sp>
        <p:nvSpPr>
          <p:cNvPr id="3" name="Shape 1"/>
          <p:cNvSpPr/>
          <p:nvPr/>
        </p:nvSpPr>
        <p:spPr>
          <a:xfrm>
            <a:off x="731502" y="1341086"/>
            <a:ext cx="10972526" cy="0"/>
          </a:xfrm>
          <a:prstGeom prst="line">
            <a:avLst/>
          </a:prstGeom>
          <a:noFill/>
          <a:ln w="6350">
            <a:solidFill>
              <a:srgbClr val="BFB8AD"/>
            </a:solidFill>
            <a:prstDash val="solid"/>
          </a:ln>
        </p:spPr>
      </p:sp>
      <p:sp>
        <p:nvSpPr>
          <p:cNvPr id="4" name="Text 2"/>
          <p:cNvSpPr/>
          <p:nvPr/>
        </p:nvSpPr>
        <p:spPr>
          <a:xfrm>
            <a:off x="731502" y="1706837"/>
            <a:ext cx="3535592" cy="548626"/>
          </a:xfrm>
          <a:prstGeom prst="rect">
            <a:avLst/>
          </a:prstGeom>
          <a:noFill/>
          <a:ln/>
        </p:spPr>
        <p:txBody>
          <a:bodyPr wrap="square" lIns="0" tIns="0" rIns="0" bIns="0" rtlCol="0" anchor="ctr"/>
          <a:lstStyle/>
          <a:p>
            <a:pPr indent="0" marL="0">
              <a:buNone/>
            </a:pPr>
            <a:r>
              <a:rPr lang="en-US" sz="2933" dirty="0">
                <a:solidFill>
                  <a:srgbClr val="7D2A3D"/>
                </a:solidFill>
                <a:latin typeface="Garamond" pitchFamily="34" charset="0"/>
                <a:ea typeface="Garamond" pitchFamily="34" charset="-122"/>
                <a:cs typeface="Garamond" pitchFamily="34" charset="-120"/>
              </a:rPr>
              <a:t>Give</a:t>
            </a:r>
            <a:endParaRPr lang="en-US" sz="2933" dirty="0"/>
          </a:p>
        </p:txBody>
      </p:sp>
      <p:sp>
        <p:nvSpPr>
          <p:cNvPr id="5" name="Shape 3"/>
          <p:cNvSpPr/>
          <p:nvPr/>
        </p:nvSpPr>
        <p:spPr>
          <a:xfrm>
            <a:off x="731502" y="2255464"/>
            <a:ext cx="3535592" cy="0"/>
          </a:xfrm>
          <a:prstGeom prst="line">
            <a:avLst/>
          </a:prstGeom>
          <a:noFill/>
          <a:ln w="6350">
            <a:solidFill>
              <a:srgbClr val="7D2A3D"/>
            </a:solidFill>
            <a:prstDash val="solid"/>
          </a:ln>
        </p:spPr>
      </p:sp>
      <p:sp>
        <p:nvSpPr>
          <p:cNvPr id="6" name="Text 4"/>
          <p:cNvSpPr/>
          <p:nvPr/>
        </p:nvSpPr>
        <p:spPr>
          <a:xfrm>
            <a:off x="731502" y="2377381"/>
            <a:ext cx="3535592" cy="1097253"/>
          </a:xfrm>
          <a:prstGeom prst="rect">
            <a:avLst/>
          </a:prstGeom>
          <a:noFill/>
          <a:ln/>
        </p:spPr>
        <p:txBody>
          <a:bodyPr wrap="square" lIns="0" tIns="0" rIns="0" bIns="0" rtlCol="0" anchor="t"/>
          <a:lstStyle/>
          <a:p>
            <a:pPr indent="0" marL="0">
              <a:buNone/>
            </a:pPr>
            <a:r>
              <a:rPr lang="en-US" sz="1467" i="1" dirty="0">
                <a:solidFill>
                  <a:srgbClr val="3F4A4F"/>
                </a:solidFill>
                <a:latin typeface="Garamond" pitchFamily="34" charset="0"/>
                <a:ea typeface="Garamond" pitchFamily="34" charset="-122"/>
                <a:cs typeface="Garamond" pitchFamily="34" charset="-120"/>
              </a:rPr>
              <a:t>We need to raise about $22,000 in new community gifts to cover one-third of the match.</a:t>
            </a:r>
            <a:endParaRPr lang="en-US" sz="1467" dirty="0"/>
          </a:p>
        </p:txBody>
      </p:sp>
      <p:sp>
        <p:nvSpPr>
          <p:cNvPr id="7" name="Text 5"/>
          <p:cNvSpPr/>
          <p:nvPr/>
        </p:nvSpPr>
        <p:spPr>
          <a:xfrm>
            <a:off x="731502" y="3596550"/>
            <a:ext cx="3535592" cy="3047924"/>
          </a:xfrm>
          <a:prstGeom prst="rect">
            <a:avLst/>
          </a:prstGeom>
          <a:noFill/>
          <a:ln/>
        </p:spPr>
        <p:txBody>
          <a:bodyPr wrap="square" lIns="0" tIns="0" rIns="0" bIns="0" rtlCol="0" anchor="t"/>
          <a:lstStyle/>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Venmo: @Elkridge_Assembly_Rooms</a:t>
            </a:r>
            <a:endParaRPr lang="en-US" sz="1467" dirty="0"/>
          </a:p>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PayPal Giving Fund (link on the website)</a:t>
            </a:r>
            <a:endParaRPr lang="en-US" sz="1467" dirty="0"/>
          </a:p>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Membership: $25 individual · $50 family</a:t>
            </a:r>
            <a:endParaRPr lang="en-US" sz="1467" dirty="0"/>
          </a:p>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Larger gifts — talk to Debra or any board member tonight</a:t>
            </a:r>
            <a:endParaRPr lang="en-US" sz="1467" dirty="0"/>
          </a:p>
        </p:txBody>
      </p:sp>
      <p:sp>
        <p:nvSpPr>
          <p:cNvPr id="8" name="Text 6"/>
          <p:cNvSpPr/>
          <p:nvPr/>
        </p:nvSpPr>
        <p:spPr>
          <a:xfrm>
            <a:off x="4571886" y="1706837"/>
            <a:ext cx="3535592" cy="548626"/>
          </a:xfrm>
          <a:prstGeom prst="rect">
            <a:avLst/>
          </a:prstGeom>
          <a:noFill/>
          <a:ln/>
        </p:spPr>
        <p:txBody>
          <a:bodyPr wrap="square" lIns="0" tIns="0" rIns="0" bIns="0" rtlCol="0" anchor="ctr"/>
          <a:lstStyle/>
          <a:p>
            <a:pPr indent="0" marL="0">
              <a:buNone/>
            </a:pPr>
            <a:r>
              <a:rPr lang="en-US" sz="2933" dirty="0">
                <a:solidFill>
                  <a:srgbClr val="7D2A3D"/>
                </a:solidFill>
                <a:latin typeface="Garamond" pitchFamily="34" charset="0"/>
                <a:ea typeface="Garamond" pitchFamily="34" charset="-122"/>
                <a:cs typeface="Garamond" pitchFamily="34" charset="-120"/>
              </a:rPr>
              <a:t>Volunteer</a:t>
            </a:r>
            <a:endParaRPr lang="en-US" sz="2933" dirty="0"/>
          </a:p>
        </p:txBody>
      </p:sp>
      <p:sp>
        <p:nvSpPr>
          <p:cNvPr id="9" name="Shape 7"/>
          <p:cNvSpPr/>
          <p:nvPr/>
        </p:nvSpPr>
        <p:spPr>
          <a:xfrm>
            <a:off x="4571886" y="2255464"/>
            <a:ext cx="3535592" cy="0"/>
          </a:xfrm>
          <a:prstGeom prst="line">
            <a:avLst/>
          </a:prstGeom>
          <a:noFill/>
          <a:ln w="6350">
            <a:solidFill>
              <a:srgbClr val="7D2A3D"/>
            </a:solidFill>
            <a:prstDash val="solid"/>
          </a:ln>
        </p:spPr>
      </p:sp>
      <p:sp>
        <p:nvSpPr>
          <p:cNvPr id="10" name="Text 8"/>
          <p:cNvSpPr/>
          <p:nvPr/>
        </p:nvSpPr>
        <p:spPr>
          <a:xfrm>
            <a:off x="4571886" y="2377381"/>
            <a:ext cx="3535592" cy="1097253"/>
          </a:xfrm>
          <a:prstGeom prst="rect">
            <a:avLst/>
          </a:prstGeom>
          <a:noFill/>
          <a:ln/>
        </p:spPr>
        <p:txBody>
          <a:bodyPr wrap="square" lIns="0" tIns="0" rIns="0" bIns="0" rtlCol="0" anchor="t"/>
          <a:lstStyle/>
          <a:p>
            <a:pPr indent="0" marL="0">
              <a:buNone/>
            </a:pPr>
            <a:r>
              <a:rPr lang="en-US" sz="1467" i="1" dirty="0">
                <a:solidFill>
                  <a:srgbClr val="3F4A4F"/>
                </a:solidFill>
                <a:latin typeface="Garamond" pitchFamily="34" charset="0"/>
                <a:ea typeface="Garamond" pitchFamily="34" charset="-122"/>
                <a:cs typeface="Garamond" pitchFamily="34" charset="-120"/>
              </a:rPr>
              <a:t>Board valued at $35.53/hr per state nonprofit rate. Every committee hour is real match dollars.</a:t>
            </a:r>
            <a:endParaRPr lang="en-US" sz="1467" dirty="0"/>
          </a:p>
        </p:txBody>
      </p:sp>
      <p:sp>
        <p:nvSpPr>
          <p:cNvPr id="11" name="Text 9"/>
          <p:cNvSpPr/>
          <p:nvPr/>
        </p:nvSpPr>
        <p:spPr>
          <a:xfrm>
            <a:off x="4571886" y="3596550"/>
            <a:ext cx="3535592" cy="3047924"/>
          </a:xfrm>
          <a:prstGeom prst="rect">
            <a:avLst/>
          </a:prstGeom>
          <a:noFill/>
          <a:ln/>
        </p:spPr>
        <p:txBody>
          <a:bodyPr wrap="square" lIns="0" tIns="0" rIns="0" bIns="0" rtlCol="0" anchor="t"/>
          <a:lstStyle/>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Fundraising committee</a:t>
            </a:r>
            <a:endParaRPr lang="en-US" sz="1467" dirty="0"/>
          </a:p>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Document archiving</a:t>
            </a:r>
            <a:endParaRPr lang="en-US" sz="1467" dirty="0"/>
          </a:p>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Event planning &amp; hosting</a:t>
            </a:r>
            <a:endParaRPr lang="en-US" sz="1467" dirty="0"/>
          </a:p>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Landscaping &amp; grounds</a:t>
            </a:r>
            <a:endParaRPr lang="en-US" sz="1467" dirty="0"/>
          </a:p>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Construction-period site monitoring (Dec '26 – Apr '27)</a:t>
            </a:r>
            <a:endParaRPr lang="en-US" sz="1467" dirty="0"/>
          </a:p>
        </p:txBody>
      </p:sp>
      <p:sp>
        <p:nvSpPr>
          <p:cNvPr id="12" name="Text 10"/>
          <p:cNvSpPr/>
          <p:nvPr/>
        </p:nvSpPr>
        <p:spPr>
          <a:xfrm>
            <a:off x="8412270" y="1706837"/>
            <a:ext cx="3535592" cy="548626"/>
          </a:xfrm>
          <a:prstGeom prst="rect">
            <a:avLst/>
          </a:prstGeom>
          <a:noFill/>
          <a:ln/>
        </p:spPr>
        <p:txBody>
          <a:bodyPr wrap="square" lIns="0" tIns="0" rIns="0" bIns="0" rtlCol="0" anchor="ctr"/>
          <a:lstStyle/>
          <a:p>
            <a:pPr indent="0" marL="0">
              <a:buNone/>
            </a:pPr>
            <a:r>
              <a:rPr lang="en-US" sz="2933" dirty="0">
                <a:solidFill>
                  <a:srgbClr val="7D2A3D"/>
                </a:solidFill>
                <a:latin typeface="Garamond" pitchFamily="34" charset="0"/>
                <a:ea typeface="Garamond" pitchFamily="34" charset="-122"/>
                <a:cs typeface="Garamond" pitchFamily="34" charset="-120"/>
              </a:rPr>
              <a:t>Show up</a:t>
            </a:r>
            <a:endParaRPr lang="en-US" sz="2933" dirty="0"/>
          </a:p>
        </p:txBody>
      </p:sp>
      <p:sp>
        <p:nvSpPr>
          <p:cNvPr id="13" name="Shape 11"/>
          <p:cNvSpPr/>
          <p:nvPr/>
        </p:nvSpPr>
        <p:spPr>
          <a:xfrm>
            <a:off x="8412270" y="2255464"/>
            <a:ext cx="3535592" cy="0"/>
          </a:xfrm>
          <a:prstGeom prst="line">
            <a:avLst/>
          </a:prstGeom>
          <a:noFill/>
          <a:ln w="6350">
            <a:solidFill>
              <a:srgbClr val="7D2A3D"/>
            </a:solidFill>
            <a:prstDash val="solid"/>
          </a:ln>
        </p:spPr>
      </p:sp>
      <p:sp>
        <p:nvSpPr>
          <p:cNvPr id="14" name="Text 12"/>
          <p:cNvSpPr/>
          <p:nvPr/>
        </p:nvSpPr>
        <p:spPr>
          <a:xfrm>
            <a:off x="8412270" y="2377381"/>
            <a:ext cx="3535592" cy="1097253"/>
          </a:xfrm>
          <a:prstGeom prst="rect">
            <a:avLst/>
          </a:prstGeom>
          <a:noFill/>
          <a:ln/>
        </p:spPr>
        <p:txBody>
          <a:bodyPr wrap="square" lIns="0" tIns="0" rIns="0" bIns="0" rtlCol="0" anchor="t"/>
          <a:lstStyle/>
          <a:p>
            <a:pPr indent="0" marL="0">
              <a:buNone/>
            </a:pPr>
            <a:r>
              <a:rPr lang="en-US" sz="1467" i="1" dirty="0">
                <a:solidFill>
                  <a:srgbClr val="3F4A4F"/>
                </a:solidFill>
                <a:latin typeface="Garamond" pitchFamily="34" charset="0"/>
                <a:ea typeface="Garamond" pitchFamily="34" charset="-122"/>
                <a:cs typeface="Garamond" pitchFamily="34" charset="-120"/>
              </a:rPr>
              <a:t>Bringing one new person to an Assembly Rooms event is the single highest-leverage thing you can do.</a:t>
            </a:r>
            <a:endParaRPr lang="en-US" sz="1467" dirty="0"/>
          </a:p>
        </p:txBody>
      </p:sp>
      <p:sp>
        <p:nvSpPr>
          <p:cNvPr id="15" name="Text 13"/>
          <p:cNvSpPr/>
          <p:nvPr/>
        </p:nvSpPr>
        <p:spPr>
          <a:xfrm>
            <a:off x="8412270" y="3596550"/>
            <a:ext cx="3535592" cy="3047924"/>
          </a:xfrm>
          <a:prstGeom prst="rect">
            <a:avLst/>
          </a:prstGeom>
          <a:noFill/>
          <a:ln/>
        </p:spPr>
        <p:txBody>
          <a:bodyPr wrap="square" lIns="0" tIns="0" rIns="0" bIns="0" rtlCol="0" anchor="t"/>
          <a:lstStyle/>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Annual Meeting · tonight</a:t>
            </a:r>
            <a:endParaRPr lang="en-US" sz="1467" dirty="0"/>
          </a:p>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Farm &amp; Coffee Pop-Ups · 2026 season</a:t>
            </a:r>
            <a:endParaRPr lang="en-US" sz="1467" dirty="0"/>
          </a:p>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Concerts incl. Ronn McFarlane</a:t>
            </a:r>
            <a:endParaRPr lang="en-US" sz="1467" dirty="0"/>
          </a:p>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Art exhibits incl. The Birds &amp; The Bees (Alicia Thacker)</a:t>
            </a:r>
            <a:endParaRPr lang="en-US" sz="1467" dirty="0"/>
          </a:p>
          <a:p>
            <a:pPr marL="342900" indent="-342900">
              <a:spcAft>
                <a:spcPts val="300"/>
              </a:spcAft>
              <a:buSzPct val="100000"/>
              <a:buChar char="•"/>
            </a:pPr>
            <a:r>
              <a:rPr lang="en-US" sz="1467" dirty="0">
                <a:solidFill>
                  <a:srgbClr val="1A1A1A"/>
                </a:solidFill>
                <a:latin typeface="Garamond" pitchFamily="34" charset="0"/>
                <a:ea typeface="Garamond" pitchFamily="34" charset="-122"/>
                <a:cs typeface="Garamond" pitchFamily="34" charset="-120"/>
              </a:rPr>
              <a:t>July 4th Picnic · hayride, lawn games</a:t>
            </a:r>
            <a:endParaRPr lang="en-US" sz="1467" dirty="0"/>
          </a:p>
        </p:txBody>
      </p:sp>
      <p:sp>
        <p:nvSpPr>
          <p:cNvPr id="16" name="Text 14"/>
          <p:cNvSpPr/>
          <p:nvPr/>
        </p:nvSpPr>
        <p:spPr>
          <a:xfrm>
            <a:off x="10728692" y="6431119"/>
            <a:ext cx="975336" cy="243834"/>
          </a:xfrm>
          <a:prstGeom prst="rect">
            <a:avLst/>
          </a:prstGeom>
          <a:noFill/>
          <a:ln/>
        </p:spPr>
        <p:txBody>
          <a:bodyPr wrap="square" lIns="0" tIns="0" rIns="0" bIns="0" rtlCol="0" anchor="ctr"/>
          <a:lstStyle/>
          <a:p>
            <a:pPr algn="r" indent="0" marL="0">
              <a:buNone/>
            </a:pPr>
            <a:r>
              <a:rPr lang="en-US" sz="1200" i="1" dirty="0">
                <a:solidFill>
                  <a:srgbClr val="6B6258"/>
                </a:solidFill>
                <a:latin typeface="Garamond" pitchFamily="34" charset="0"/>
                <a:ea typeface="Garamond" pitchFamily="34" charset="-122"/>
                <a:cs typeface="Garamond" pitchFamily="34" charset="-120"/>
              </a:rPr>
              <a:t>11 / 12</a:t>
            </a:r>
            <a:endParaRPr lang="en-US" sz="1200" dirty="0"/>
          </a:p>
        </p:txBody>
      </p:sp>
      <p:sp>
        <p:nvSpPr>
          <p:cNvPr id="17" name="Text 15"/>
          <p:cNvSpPr/>
          <p:nvPr/>
        </p:nvSpPr>
        <p:spPr>
          <a:xfrm>
            <a:off x="731502" y="6431119"/>
            <a:ext cx="7315017" cy="243834"/>
          </a:xfrm>
          <a:prstGeom prst="rect">
            <a:avLst/>
          </a:prstGeom>
          <a:noFill/>
          <a:ln/>
        </p:spPr>
        <p:txBody>
          <a:bodyPr wrap="square" lIns="0" tIns="0" rIns="0" bIns="0" rtlCol="0" anchor="ctr"/>
          <a:lstStyle/>
          <a:p>
            <a:pPr indent="0" marL="0">
              <a:buNone/>
            </a:pPr>
            <a:r>
              <a:rPr lang="en-US" sz="1200" i="1" dirty="0">
                <a:solidFill>
                  <a:srgbClr val="6B6258"/>
                </a:solidFill>
                <a:latin typeface="Garamond" pitchFamily="34" charset="0"/>
                <a:ea typeface="Garamond" pitchFamily="34" charset="-122"/>
                <a:cs typeface="Garamond" pitchFamily="34" charset="-120"/>
              </a:rPr>
              <a:t>Elkridge Assembly Rooms · Annual Meeting · 15 June 2026</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8"/>
        </a:solidFill>
      </p:bgPr>
    </p:bg>
    <p:spTree>
      <p:nvGrpSpPr>
        <p:cNvPr id="1" name=""/>
        <p:cNvGrpSpPr/>
        <p:nvPr/>
      </p:nvGrpSpPr>
      <p:grpSpPr>
        <a:xfrm>
          <a:off x="0" y="0"/>
          <a:ext cx="0" cy="0"/>
          <a:chOff x="0" y="0"/>
          <a:chExt cx="0" cy="0"/>
        </a:xfrm>
      </p:grpSpPr>
      <p:pic>
        <p:nvPicPr>
          <p:cNvPr id="2" name="Image 0" descr="/tmp/fitz/photos/19-hall-interior.jpg">    </p:cNvPr>
          <p:cNvPicPr>
            <a:picLocks noChangeAspect="1"/>
          </p:cNvPicPr>
          <p:nvPr/>
        </p:nvPicPr>
        <p:blipFill>
          <a:blip r:embed="rId1">
            <a:alphaModFix amt="70000"/>
          </a:blip>
          <a:srcRect l="0" r="0" t="0" b="0"/>
          <a:stretch/>
        </p:blipFill>
        <p:spPr>
          <a:xfrm>
            <a:off x="0" y="0"/>
            <a:ext cx="12191695" cy="6857829"/>
          </a:xfrm>
          <a:prstGeom prst="rect">
            <a:avLst/>
          </a:prstGeom>
        </p:spPr>
      </p:pic>
      <p:sp>
        <p:nvSpPr>
          <p:cNvPr id="3" name="Shape 0"/>
          <p:cNvSpPr/>
          <p:nvPr/>
        </p:nvSpPr>
        <p:spPr>
          <a:xfrm>
            <a:off x="0" y="0"/>
            <a:ext cx="12191695" cy="6857829"/>
          </a:xfrm>
          <a:prstGeom prst="rect">
            <a:avLst/>
          </a:prstGeom>
          <a:solidFill>
            <a:srgbClr val="FFFFF8">
              <a:alpha val="75000"/>
            </a:srgbClr>
          </a:solidFill>
          <a:ln/>
        </p:spPr>
      </p:sp>
      <p:sp>
        <p:nvSpPr>
          <p:cNvPr id="4" name="Text 1"/>
          <p:cNvSpPr/>
          <p:nvPr/>
        </p:nvSpPr>
        <p:spPr>
          <a:xfrm>
            <a:off x="731502" y="1706837"/>
            <a:ext cx="10972526" cy="853419"/>
          </a:xfrm>
          <a:prstGeom prst="rect">
            <a:avLst/>
          </a:prstGeom>
          <a:noFill/>
          <a:ln/>
        </p:spPr>
        <p:txBody>
          <a:bodyPr wrap="square" lIns="0" tIns="0" rIns="0" bIns="0" rtlCol="0" anchor="ctr"/>
          <a:lstStyle/>
          <a:p>
            <a:pPr indent="0" marL="0">
              <a:buNone/>
            </a:pPr>
            <a:r>
              <a:rPr lang="en-US" sz="6400" dirty="0">
                <a:solidFill>
                  <a:srgbClr val="1A1A1A"/>
                </a:solidFill>
                <a:latin typeface="Garamond" pitchFamily="34" charset="0"/>
                <a:ea typeface="Garamond" pitchFamily="34" charset="-122"/>
                <a:cs typeface="Garamond" pitchFamily="34" charset="-120"/>
              </a:rPr>
              <a:t>Built to heal.</a:t>
            </a:r>
            <a:endParaRPr lang="en-US" sz="6400" dirty="0"/>
          </a:p>
        </p:txBody>
      </p:sp>
      <p:sp>
        <p:nvSpPr>
          <p:cNvPr id="5" name="Text 2"/>
          <p:cNvSpPr/>
          <p:nvPr/>
        </p:nvSpPr>
        <p:spPr>
          <a:xfrm>
            <a:off x="731502" y="2621214"/>
            <a:ext cx="10972526" cy="853419"/>
          </a:xfrm>
          <a:prstGeom prst="rect">
            <a:avLst/>
          </a:prstGeom>
          <a:noFill/>
          <a:ln/>
        </p:spPr>
        <p:txBody>
          <a:bodyPr wrap="square" lIns="0" tIns="0" rIns="0" bIns="0" rtlCol="0" anchor="ctr"/>
          <a:lstStyle/>
          <a:p>
            <a:pPr indent="0" marL="0">
              <a:buNone/>
            </a:pPr>
            <a:r>
              <a:rPr lang="en-US" sz="6400" dirty="0">
                <a:solidFill>
                  <a:srgbClr val="1A1A1A"/>
                </a:solidFill>
                <a:latin typeface="Garamond" pitchFamily="34" charset="0"/>
                <a:ea typeface="Garamond" pitchFamily="34" charset="-122"/>
                <a:cs typeface="Garamond" pitchFamily="34" charset="-120"/>
              </a:rPr>
              <a:t>Standing 155 years.</a:t>
            </a:r>
            <a:endParaRPr lang="en-US" sz="6400" dirty="0"/>
          </a:p>
        </p:txBody>
      </p:sp>
      <p:sp>
        <p:nvSpPr>
          <p:cNvPr id="6" name="Text 3"/>
          <p:cNvSpPr/>
          <p:nvPr/>
        </p:nvSpPr>
        <p:spPr>
          <a:xfrm>
            <a:off x="731502" y="3535592"/>
            <a:ext cx="10972526" cy="853419"/>
          </a:xfrm>
          <a:prstGeom prst="rect">
            <a:avLst/>
          </a:prstGeom>
          <a:noFill/>
          <a:ln/>
        </p:spPr>
        <p:txBody>
          <a:bodyPr wrap="square" lIns="0" tIns="0" rIns="0" bIns="0" rtlCol="0" anchor="ctr"/>
          <a:lstStyle/>
          <a:p>
            <a:pPr indent="0" marL="0">
              <a:buNone/>
            </a:pPr>
            <a:r>
              <a:rPr lang="en-US" sz="6400" i="1" dirty="0">
                <a:solidFill>
                  <a:srgbClr val="7D2A3D"/>
                </a:solidFill>
                <a:latin typeface="Garamond" pitchFamily="34" charset="0"/>
                <a:ea typeface="Garamond" pitchFamily="34" charset="-122"/>
                <a:cs typeface="Garamond" pitchFamily="34" charset="-120"/>
              </a:rPr>
              <a:t>Yours to keep standing.</a:t>
            </a:r>
            <a:endParaRPr lang="en-US" sz="6400" dirty="0"/>
          </a:p>
        </p:txBody>
      </p:sp>
      <p:sp>
        <p:nvSpPr>
          <p:cNvPr id="7" name="Shape 4"/>
          <p:cNvSpPr/>
          <p:nvPr/>
        </p:nvSpPr>
        <p:spPr>
          <a:xfrm>
            <a:off x="731502" y="5364346"/>
            <a:ext cx="10972526" cy="0"/>
          </a:xfrm>
          <a:prstGeom prst="line">
            <a:avLst/>
          </a:prstGeom>
          <a:noFill/>
          <a:ln w="9525">
            <a:solidFill>
              <a:srgbClr val="1A1A1A"/>
            </a:solidFill>
            <a:prstDash val="solid"/>
          </a:ln>
        </p:spPr>
      </p:sp>
      <p:sp>
        <p:nvSpPr>
          <p:cNvPr id="8" name="Text 5"/>
          <p:cNvSpPr/>
          <p:nvPr/>
        </p:nvSpPr>
        <p:spPr>
          <a:xfrm>
            <a:off x="731502" y="5547221"/>
            <a:ext cx="5486263" cy="487668"/>
          </a:xfrm>
          <a:prstGeom prst="rect">
            <a:avLst/>
          </a:prstGeom>
          <a:noFill/>
          <a:ln/>
        </p:spPr>
        <p:txBody>
          <a:bodyPr wrap="square" lIns="0" tIns="0" rIns="0" bIns="0" rtlCol="0" anchor="ctr"/>
          <a:lstStyle/>
          <a:p>
            <a:pPr indent="0" marL="0">
              <a:buNone/>
            </a:pPr>
            <a:r>
              <a:rPr lang="en-US" sz="1867" i="1" dirty="0">
                <a:solidFill>
                  <a:srgbClr val="3F4A4F"/>
                </a:solidFill>
                <a:latin typeface="Garamond" pitchFamily="34" charset="0"/>
                <a:ea typeface="Garamond" pitchFamily="34" charset="-122"/>
                <a:cs typeface="Garamond" pitchFamily="34" charset="-120"/>
              </a:rPr>
              <a:t>Thank you.</a:t>
            </a:r>
            <a:endParaRPr lang="en-US" sz="1867" dirty="0"/>
          </a:p>
        </p:txBody>
      </p:sp>
      <p:sp>
        <p:nvSpPr>
          <p:cNvPr id="9" name="Text 6"/>
          <p:cNvSpPr/>
          <p:nvPr/>
        </p:nvSpPr>
        <p:spPr>
          <a:xfrm>
            <a:off x="731502" y="6034889"/>
            <a:ext cx="10972526" cy="365751"/>
          </a:xfrm>
          <a:prstGeom prst="rect">
            <a:avLst/>
          </a:prstGeom>
          <a:noFill/>
          <a:ln/>
        </p:spPr>
        <p:txBody>
          <a:bodyPr wrap="square" lIns="0" tIns="0" rIns="0" bIns="0" rtlCol="0" anchor="ctr"/>
          <a:lstStyle/>
          <a:p>
            <a:pPr indent="0" marL="0">
              <a:buNone/>
            </a:pPr>
            <a:r>
              <a:rPr lang="en-US" sz="1467" dirty="0">
                <a:solidFill>
                  <a:srgbClr val="6B6258"/>
                </a:solidFill>
                <a:latin typeface="Garamond" pitchFamily="34" charset="0"/>
                <a:ea typeface="Garamond" pitchFamily="34" charset="-122"/>
                <a:cs typeface="Garamond" pitchFamily="34" charset="-120"/>
              </a:rPr>
              <a:t>elkridgeassemblyrooms.org  ·  @Elkridge_Assembly_Rooms</a:t>
            </a:r>
            <a:endParaRPr lang="en-US" sz="146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8"/>
        </a:solidFill>
      </p:bgPr>
    </p:bg>
    <p:spTree>
      <p:nvGrpSpPr>
        <p:cNvPr id="1" name=""/>
        <p:cNvGrpSpPr/>
        <p:nvPr/>
      </p:nvGrpSpPr>
      <p:grpSpPr>
        <a:xfrm>
          <a:off x="0" y="0"/>
          <a:ext cx="0" cy="0"/>
          <a:chOff x="0" y="0"/>
          <a:chExt cx="0" cy="0"/>
        </a:xfrm>
      </p:grpSpPr>
      <p:sp>
        <p:nvSpPr>
          <p:cNvPr id="2" name="Text 0"/>
          <p:cNvSpPr/>
          <p:nvPr/>
        </p:nvSpPr>
        <p:spPr>
          <a:xfrm>
            <a:off x="731502" y="548626"/>
            <a:ext cx="10972526" cy="731502"/>
          </a:xfrm>
          <a:prstGeom prst="rect">
            <a:avLst/>
          </a:prstGeom>
          <a:noFill/>
          <a:ln/>
        </p:spPr>
        <p:txBody>
          <a:bodyPr wrap="square" lIns="0" tIns="0" rIns="0" bIns="0" rtlCol="0" anchor="ctr"/>
          <a:lstStyle/>
          <a:p>
            <a:pPr indent="0" marL="0">
              <a:buNone/>
            </a:pPr>
            <a:r>
              <a:rPr lang="en-US" sz="4267" dirty="0">
                <a:solidFill>
                  <a:srgbClr val="1A1A1A"/>
                </a:solidFill>
                <a:latin typeface="Garamond" pitchFamily="34" charset="0"/>
                <a:ea typeface="Garamond" pitchFamily="34" charset="-122"/>
                <a:cs typeface="Garamond" pitchFamily="34" charset="-120"/>
              </a:rPr>
              <a:t>Why we're here</a:t>
            </a:r>
            <a:endParaRPr lang="en-US" sz="4267" dirty="0"/>
          </a:p>
        </p:txBody>
      </p:sp>
      <p:sp>
        <p:nvSpPr>
          <p:cNvPr id="3" name="Shape 1"/>
          <p:cNvSpPr/>
          <p:nvPr/>
        </p:nvSpPr>
        <p:spPr>
          <a:xfrm>
            <a:off x="731502" y="1280128"/>
            <a:ext cx="10972526" cy="0"/>
          </a:xfrm>
          <a:prstGeom prst="line">
            <a:avLst/>
          </a:prstGeom>
          <a:noFill/>
          <a:ln w="6350">
            <a:solidFill>
              <a:srgbClr val="BFB8AD"/>
            </a:solidFill>
            <a:prstDash val="solid"/>
          </a:ln>
        </p:spPr>
      </p:sp>
      <p:sp>
        <p:nvSpPr>
          <p:cNvPr id="4" name="Text 2"/>
          <p:cNvSpPr/>
          <p:nvPr/>
        </p:nvSpPr>
        <p:spPr>
          <a:xfrm>
            <a:off x="731502" y="1584920"/>
            <a:ext cx="4998595" cy="4510927"/>
          </a:xfrm>
          <a:prstGeom prst="rect">
            <a:avLst/>
          </a:prstGeom>
          <a:noFill/>
          <a:ln/>
        </p:spPr>
        <p:txBody>
          <a:bodyPr wrap="square" lIns="0" tIns="0" rIns="0" bIns="0" rtlCol="0" anchor="t"/>
          <a:lstStyle/>
          <a:p>
            <a:pPr indent="0" marL="0">
              <a:spcAft>
                <a:spcPts val="600"/>
              </a:spcAft>
              <a:buNone/>
            </a:pPr>
            <a:r>
              <a:rPr lang="en-US" sz="1733" b="1" dirty="0">
                <a:solidFill>
                  <a:srgbClr val="1A1A1A"/>
                </a:solidFill>
                <a:latin typeface="Garamond" pitchFamily="34" charset="0"/>
                <a:ea typeface="Garamond" pitchFamily="34" charset="-122"/>
                <a:cs typeface="Garamond" pitchFamily="34" charset="-120"/>
              </a:rPr>
              <a:t>1870 — 1871.</a:t>
            </a:r>
            <a:endParaRPr lang="en-US" sz="1733" dirty="0"/>
          </a:p>
          <a:p>
            <a:pPr indent="0" marL="0">
              <a:spcAft>
                <a:spcPts val="600"/>
              </a:spcAft>
              <a:buNone/>
            </a:pPr>
            <a:r>
              <a:rPr lang="en-US" sz="1733" dirty="0">
                <a:solidFill>
                  <a:srgbClr val="1A1A1A"/>
                </a:solidFill>
                <a:latin typeface="Garamond" pitchFamily="34" charset="0"/>
                <a:ea typeface="Garamond" pitchFamily="34" charset="-122"/>
                <a:cs typeface="Garamond" pitchFamily="34" charset="-120"/>
              </a:rPr>
              <a:t>Judge George Washington Dobbin gives his neighbors land to build a hall — a deliberate gesture to heal a community whose loyalties had been split by the Civil War. Plays, dances, picnics, and readings replace political argument. The Assembly Rooms opens in 1871 with a production of "The Rivals."</a:t>
            </a:r>
            <a:endParaRPr lang="en-US" sz="1733" dirty="0"/>
          </a:p>
          <a:p>
            <a:pPr indent="0" marL="0">
              <a:spcAft>
                <a:spcPts val="600"/>
              </a:spcAft>
              <a:buNone/>
            </a:pPr>
            <a:r>
              <a:rPr lang="en-US" sz="1733" dirty="0">
                <a:solidFill>
                  <a:srgbClr val="1A1A1A"/>
                </a:solidFill>
                <a:latin typeface="Garamond" pitchFamily="34" charset="0"/>
                <a:ea typeface="Garamond" pitchFamily="34" charset="-122"/>
                <a:cs typeface="Garamond" pitchFamily="34" charset="-120"/>
              </a:rPr>
              <a:t> </a:t>
            </a:r>
            <a:endParaRPr lang="en-US" sz="1733" dirty="0"/>
          </a:p>
          <a:p>
            <a:pPr indent="0" marL="0">
              <a:spcAft>
                <a:spcPts val="600"/>
              </a:spcAft>
              <a:buNone/>
            </a:pPr>
            <a:r>
              <a:rPr lang="en-US" sz="1733" b="1" dirty="0">
                <a:solidFill>
                  <a:srgbClr val="1A1A1A"/>
                </a:solidFill>
                <a:latin typeface="Garamond" pitchFamily="34" charset="0"/>
                <a:ea typeface="Garamond" pitchFamily="34" charset="-122"/>
                <a:cs typeface="Garamond" pitchFamily="34" charset="-120"/>
              </a:rPr>
              <a:t>2025 — 2026.</a:t>
            </a:r>
            <a:endParaRPr lang="en-US" sz="1733" dirty="0"/>
          </a:p>
          <a:p>
            <a:pPr indent="0" marL="0">
              <a:spcAft>
                <a:spcPts val="600"/>
              </a:spcAft>
              <a:buNone/>
            </a:pPr>
            <a:r>
              <a:rPr lang="en-US" sz="1733" dirty="0">
                <a:solidFill>
                  <a:srgbClr val="1A1A1A"/>
                </a:solidFill>
                <a:latin typeface="Garamond" pitchFamily="34" charset="0"/>
                <a:ea typeface="Garamond" pitchFamily="34" charset="-122"/>
                <a:cs typeface="Garamond" pitchFamily="34" charset="-120"/>
              </a:rPr>
              <a:t>Programming has grown: farm pop-ups, concerts, art exhibits, a poster collection, partnerships with Morningside Farm, Rockburn Land Trust, and the Howard County Tourism Center. We expect to host more than 1,000 visitors in 2026.</a:t>
            </a:r>
            <a:endParaRPr lang="en-US" sz="1733" dirty="0"/>
          </a:p>
        </p:txBody>
      </p:sp>
      <p:sp>
        <p:nvSpPr>
          <p:cNvPr id="5" name="Text 3"/>
          <p:cNvSpPr/>
          <p:nvPr/>
        </p:nvSpPr>
        <p:spPr>
          <a:xfrm>
            <a:off x="6217765" y="1584920"/>
            <a:ext cx="4998595" cy="4510927"/>
          </a:xfrm>
          <a:prstGeom prst="rect">
            <a:avLst/>
          </a:prstGeom>
          <a:noFill/>
          <a:ln/>
        </p:spPr>
        <p:txBody>
          <a:bodyPr wrap="square" lIns="0" tIns="0" rIns="0" bIns="0" rtlCol="0" anchor="t"/>
          <a:lstStyle/>
          <a:p>
            <a:pPr indent="0" marL="0">
              <a:spcAft>
                <a:spcPts val="600"/>
              </a:spcAft>
              <a:buNone/>
            </a:pPr>
            <a:r>
              <a:rPr lang="en-US" sz="1733" b="1" dirty="0">
                <a:solidFill>
                  <a:srgbClr val="1A1A1A"/>
                </a:solidFill>
                <a:latin typeface="Garamond" pitchFamily="34" charset="0"/>
                <a:ea typeface="Garamond" pitchFamily="34" charset="-122"/>
                <a:cs typeface="Garamond" pitchFamily="34" charset="-120"/>
              </a:rPr>
              <a:t>The building is tired.</a:t>
            </a:r>
            <a:endParaRPr lang="en-US" sz="1733" dirty="0"/>
          </a:p>
          <a:p>
            <a:pPr indent="0" marL="0">
              <a:spcAft>
                <a:spcPts val="600"/>
              </a:spcAft>
              <a:buNone/>
            </a:pPr>
            <a:r>
              <a:rPr lang="en-US" sz="1733" dirty="0">
                <a:solidFill>
                  <a:srgbClr val="1A1A1A"/>
                </a:solidFill>
                <a:latin typeface="Garamond" pitchFamily="34" charset="0"/>
                <a:ea typeface="Garamond" pitchFamily="34" charset="-122"/>
                <a:cs typeface="Garamond" pitchFamily="34" charset="-120"/>
              </a:rPr>
              <a:t>A wood-frame, pier-and-beam structure 155 years old has been quietly losing its battle with moisture for a long time. The 2008 stabilization slowed the decay but did not stop it. Sills are rotted. The east deck is unsafe. The crawlspace drains into itself. A temporary steel jack is currently holding part of an interior corner.</a:t>
            </a:r>
            <a:endParaRPr lang="en-US" sz="1733" dirty="0"/>
          </a:p>
          <a:p>
            <a:pPr indent="0" marL="0">
              <a:spcAft>
                <a:spcPts val="600"/>
              </a:spcAft>
              <a:buNone/>
            </a:pPr>
            <a:r>
              <a:rPr lang="en-US" sz="1733" dirty="0">
                <a:solidFill>
                  <a:srgbClr val="1A1A1A"/>
                </a:solidFill>
                <a:latin typeface="Garamond" pitchFamily="34" charset="0"/>
                <a:ea typeface="Garamond" pitchFamily="34" charset="-122"/>
                <a:cs typeface="Garamond" pitchFamily="34" charset="-120"/>
              </a:rPr>
              <a:t> </a:t>
            </a:r>
            <a:endParaRPr lang="en-US" sz="1733" dirty="0"/>
          </a:p>
          <a:p>
            <a:pPr indent="0" marL="0">
              <a:spcAft>
                <a:spcPts val="600"/>
              </a:spcAft>
              <a:buNone/>
            </a:pPr>
            <a:r>
              <a:rPr lang="en-US" sz="1733" b="1" dirty="0">
                <a:solidFill>
                  <a:srgbClr val="1A1A1A"/>
                </a:solidFill>
                <a:latin typeface="Garamond" pitchFamily="34" charset="0"/>
                <a:ea typeface="Garamond" pitchFamily="34" charset="-122"/>
                <a:cs typeface="Garamond" pitchFamily="34" charset="-120"/>
              </a:rPr>
              <a:t>Tonight.</a:t>
            </a:r>
            <a:endParaRPr lang="en-US" sz="1733" dirty="0"/>
          </a:p>
          <a:p>
            <a:pPr indent="0" marL="0">
              <a:spcAft>
                <a:spcPts val="600"/>
              </a:spcAft>
              <a:buNone/>
            </a:pPr>
            <a:r>
              <a:rPr lang="en-US" sz="1733" dirty="0">
                <a:solidFill>
                  <a:srgbClr val="1A1A1A"/>
                </a:solidFill>
                <a:latin typeface="Garamond" pitchFamily="34" charset="0"/>
                <a:ea typeface="Garamond" pitchFamily="34" charset="-122"/>
                <a:cs typeface="Garamond" pitchFamily="34" charset="-120"/>
              </a:rPr>
              <a:t>We're asking the membership to back a one-time stabilization of the Assembly Rooms, funded by a Maryland Heritage Areas Authority grant matched dollar-for-dollar by us, so this building can host the next hundred years of community gathering.</a:t>
            </a:r>
            <a:endParaRPr lang="en-US" sz="1733" dirty="0"/>
          </a:p>
        </p:txBody>
      </p:sp>
      <p:sp>
        <p:nvSpPr>
          <p:cNvPr id="6" name="Text 4"/>
          <p:cNvSpPr/>
          <p:nvPr/>
        </p:nvSpPr>
        <p:spPr>
          <a:xfrm>
            <a:off x="10728692" y="6431119"/>
            <a:ext cx="975336" cy="243834"/>
          </a:xfrm>
          <a:prstGeom prst="rect">
            <a:avLst/>
          </a:prstGeom>
          <a:noFill/>
          <a:ln/>
        </p:spPr>
        <p:txBody>
          <a:bodyPr wrap="square" lIns="0" tIns="0" rIns="0" bIns="0" rtlCol="0" anchor="ctr"/>
          <a:lstStyle/>
          <a:p>
            <a:pPr algn="r" indent="0" marL="0">
              <a:buNone/>
            </a:pPr>
            <a:r>
              <a:rPr lang="en-US" sz="1200" i="1" dirty="0">
                <a:solidFill>
                  <a:srgbClr val="6B6258"/>
                </a:solidFill>
                <a:latin typeface="Garamond" pitchFamily="34" charset="0"/>
                <a:ea typeface="Garamond" pitchFamily="34" charset="-122"/>
                <a:cs typeface="Garamond" pitchFamily="34" charset="-120"/>
              </a:rPr>
              <a:t>2 / 12</a:t>
            </a:r>
            <a:endParaRPr lang="en-US" sz="1200" dirty="0"/>
          </a:p>
        </p:txBody>
      </p:sp>
      <p:sp>
        <p:nvSpPr>
          <p:cNvPr id="7" name="Text 5"/>
          <p:cNvSpPr/>
          <p:nvPr/>
        </p:nvSpPr>
        <p:spPr>
          <a:xfrm>
            <a:off x="731502" y="6431119"/>
            <a:ext cx="7315017" cy="243834"/>
          </a:xfrm>
          <a:prstGeom prst="rect">
            <a:avLst/>
          </a:prstGeom>
          <a:noFill/>
          <a:ln/>
        </p:spPr>
        <p:txBody>
          <a:bodyPr wrap="square" lIns="0" tIns="0" rIns="0" bIns="0" rtlCol="0" anchor="ctr"/>
          <a:lstStyle/>
          <a:p>
            <a:pPr indent="0" marL="0">
              <a:buNone/>
            </a:pPr>
            <a:r>
              <a:rPr lang="en-US" sz="1200" i="1" dirty="0">
                <a:solidFill>
                  <a:srgbClr val="6B6258"/>
                </a:solidFill>
                <a:latin typeface="Garamond" pitchFamily="34" charset="0"/>
                <a:ea typeface="Garamond" pitchFamily="34" charset="-122"/>
                <a:cs typeface="Garamond" pitchFamily="34" charset="-120"/>
              </a:rPr>
              <a:t>Elkridge Assembly Rooms · Annual Meeting · 15 June 2026</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8"/>
        </a:solidFill>
      </p:bgPr>
    </p:bg>
    <p:spTree>
      <p:nvGrpSpPr>
        <p:cNvPr id="1" name=""/>
        <p:cNvGrpSpPr/>
        <p:nvPr/>
      </p:nvGrpSpPr>
      <p:grpSpPr>
        <a:xfrm>
          <a:off x="0" y="0"/>
          <a:ext cx="0" cy="0"/>
          <a:chOff x="0" y="0"/>
          <a:chExt cx="0" cy="0"/>
        </a:xfrm>
      </p:grpSpPr>
      <p:pic>
        <p:nvPicPr>
          <p:cNvPr id="2" name="Image 0" descr="/tmp/fitz/photos/18-stage-interior.jpg">    </p:cNvPr>
          <p:cNvPicPr>
            <a:picLocks noChangeAspect="1"/>
          </p:cNvPicPr>
          <p:nvPr/>
        </p:nvPicPr>
        <p:blipFill>
          <a:blip r:embed="rId1"/>
          <a:srcRect l="0" r="0" t="0" b="0"/>
          <a:stretch/>
        </p:blipFill>
        <p:spPr>
          <a:xfrm>
            <a:off x="0" y="0"/>
            <a:ext cx="7558851" cy="6095848"/>
          </a:xfrm>
          <a:prstGeom prst="rect">
            <a:avLst/>
          </a:prstGeom>
        </p:spPr>
      </p:pic>
      <p:sp>
        <p:nvSpPr>
          <p:cNvPr id="3" name="Text 0"/>
          <p:cNvSpPr/>
          <p:nvPr/>
        </p:nvSpPr>
        <p:spPr>
          <a:xfrm>
            <a:off x="7924602" y="731502"/>
            <a:ext cx="3779426" cy="731502"/>
          </a:xfrm>
          <a:prstGeom prst="rect">
            <a:avLst/>
          </a:prstGeom>
          <a:noFill/>
          <a:ln/>
        </p:spPr>
        <p:txBody>
          <a:bodyPr wrap="square" lIns="0" tIns="0" rIns="0" bIns="0" rtlCol="0" anchor="ctr"/>
          <a:lstStyle/>
          <a:p>
            <a:pPr indent="0" marL="0">
              <a:buNone/>
            </a:pPr>
            <a:r>
              <a:rPr lang="en-US" sz="3467" dirty="0">
                <a:solidFill>
                  <a:srgbClr val="1A1A1A"/>
                </a:solidFill>
                <a:latin typeface="Garamond" pitchFamily="34" charset="0"/>
                <a:ea typeface="Garamond" pitchFamily="34" charset="-122"/>
                <a:cs typeface="Garamond" pitchFamily="34" charset="-120"/>
              </a:rPr>
              <a:t>What we are saving</a:t>
            </a:r>
            <a:endParaRPr lang="en-US" sz="3467" dirty="0"/>
          </a:p>
        </p:txBody>
      </p:sp>
      <p:sp>
        <p:nvSpPr>
          <p:cNvPr id="4" name="Shape 1"/>
          <p:cNvSpPr/>
          <p:nvPr/>
        </p:nvSpPr>
        <p:spPr>
          <a:xfrm>
            <a:off x="7924602" y="1463003"/>
            <a:ext cx="3779426" cy="0"/>
          </a:xfrm>
          <a:prstGeom prst="line">
            <a:avLst/>
          </a:prstGeom>
          <a:noFill/>
          <a:ln w="6350">
            <a:solidFill>
              <a:srgbClr val="BFB8AD"/>
            </a:solidFill>
            <a:prstDash val="solid"/>
          </a:ln>
        </p:spPr>
      </p:sp>
      <p:sp>
        <p:nvSpPr>
          <p:cNvPr id="5" name="Text 2"/>
          <p:cNvSpPr/>
          <p:nvPr/>
        </p:nvSpPr>
        <p:spPr>
          <a:xfrm>
            <a:off x="7924602" y="1645879"/>
            <a:ext cx="3779426" cy="4876678"/>
          </a:xfrm>
          <a:prstGeom prst="rect">
            <a:avLst/>
          </a:prstGeom>
          <a:noFill/>
          <a:ln/>
        </p:spPr>
        <p:txBody>
          <a:bodyPr wrap="square" lIns="0" tIns="0" rIns="0" bIns="0" rtlCol="0" anchor="t"/>
          <a:lstStyle/>
          <a:p>
            <a:pPr indent="0" marL="0">
              <a:spcAft>
                <a:spcPts val="400"/>
              </a:spcAft>
              <a:buNone/>
            </a:pPr>
            <a:r>
              <a:rPr lang="en-US" sz="1467" i="1" dirty="0">
                <a:solidFill>
                  <a:srgbClr val="1A1A1A"/>
                </a:solidFill>
                <a:latin typeface="Garamond" pitchFamily="34" charset="0"/>
                <a:ea typeface="Garamond" pitchFamily="34" charset="-122"/>
                <a:cs typeface="Garamond" pitchFamily="34" charset="-120"/>
              </a:rPr>
              <a:t>The stage and barrel-vaulted ceiling, looking south into the assembly room.</a:t>
            </a:r>
            <a:endParaRPr lang="en-US" sz="1467" dirty="0"/>
          </a:p>
          <a:p>
            <a:pPr indent="0" marL="0">
              <a:spcAft>
                <a:spcPts val="400"/>
              </a:spcAft>
              <a:buNone/>
            </a:pPr>
            <a:r>
              <a:rPr lang="en-US" sz="1467" dirty="0">
                <a:solidFill>
                  <a:srgbClr val="1A1A1A"/>
                </a:solidFill>
                <a:latin typeface="Garamond" pitchFamily="34" charset="0"/>
                <a:ea typeface="Garamond" pitchFamily="34" charset="-122"/>
                <a:cs typeface="Garamond" pitchFamily="34" charset="-120"/>
              </a:rPr>
              <a:t> </a:t>
            </a:r>
            <a:endParaRPr lang="en-US" sz="1467" dirty="0"/>
          </a:p>
          <a:p>
            <a:pPr indent="0" marL="0">
              <a:spcAft>
                <a:spcPts val="400"/>
              </a:spcAft>
              <a:buNone/>
            </a:pPr>
            <a:r>
              <a:rPr lang="en-US" sz="1467" dirty="0">
                <a:solidFill>
                  <a:srgbClr val="1A1A1A"/>
                </a:solidFill>
                <a:latin typeface="Garamond" pitchFamily="34" charset="0"/>
                <a:ea typeface="Garamond" pitchFamily="34" charset="-122"/>
                <a:cs typeface="Garamond" pitchFamily="34" charset="-120"/>
              </a:rPr>
              <a:t>Designed by Washington architect Robert Stead, who also lived two doors down on Lawyer's Hill. The original Assembly Rooms burned and was rebuilt to the same form. The interior is materially unaltered: rough heavy timbers, T-and-G boards, jib windows that still open to French doors on summer nights, the same proportions audiences saw in 1871.</a:t>
            </a:r>
            <a:endParaRPr lang="en-US" sz="1467" dirty="0"/>
          </a:p>
          <a:p>
            <a:pPr indent="0" marL="0">
              <a:spcAft>
                <a:spcPts val="400"/>
              </a:spcAft>
              <a:buNone/>
            </a:pPr>
            <a:r>
              <a:rPr lang="en-US" sz="1467" dirty="0">
                <a:solidFill>
                  <a:srgbClr val="1A1A1A"/>
                </a:solidFill>
                <a:latin typeface="Garamond" pitchFamily="34" charset="0"/>
                <a:ea typeface="Garamond" pitchFamily="34" charset="-122"/>
                <a:cs typeface="Garamond" pitchFamily="34" charset="-120"/>
              </a:rPr>
              <a:t> </a:t>
            </a:r>
            <a:endParaRPr lang="en-US" sz="1467" dirty="0"/>
          </a:p>
          <a:p>
            <a:pPr indent="0" marL="0">
              <a:spcAft>
                <a:spcPts val="400"/>
              </a:spcAft>
              <a:buNone/>
            </a:pPr>
            <a:r>
              <a:rPr lang="en-US" sz="1467" dirty="0">
                <a:solidFill>
                  <a:srgbClr val="1A1A1A"/>
                </a:solidFill>
                <a:latin typeface="Garamond" pitchFamily="34" charset="0"/>
                <a:ea typeface="Garamond" pitchFamily="34" charset="-122"/>
                <a:cs typeface="Garamond" pitchFamily="34" charset="-120"/>
              </a:rPr>
              <a:t>Maryland Historical Trust calls the Assembly Rooms "of national significance" for its post-war healing purpose and recommends inclusion (with the broader Lawyer's Hill area) in the National Register Historic District — which was listed in 1993.</a:t>
            </a:r>
            <a:endParaRPr lang="en-US" sz="1467" dirty="0"/>
          </a:p>
        </p:txBody>
      </p:sp>
      <p:sp>
        <p:nvSpPr>
          <p:cNvPr id="6" name="Text 3"/>
          <p:cNvSpPr/>
          <p:nvPr/>
        </p:nvSpPr>
        <p:spPr>
          <a:xfrm>
            <a:off x="10728692" y="6431119"/>
            <a:ext cx="975336" cy="243834"/>
          </a:xfrm>
          <a:prstGeom prst="rect">
            <a:avLst/>
          </a:prstGeom>
          <a:noFill/>
          <a:ln/>
        </p:spPr>
        <p:txBody>
          <a:bodyPr wrap="square" lIns="0" tIns="0" rIns="0" bIns="0" rtlCol="0" anchor="ctr"/>
          <a:lstStyle/>
          <a:p>
            <a:pPr algn="r" indent="0" marL="0">
              <a:buNone/>
            </a:pPr>
            <a:r>
              <a:rPr lang="en-US" sz="1200" i="1" dirty="0">
                <a:solidFill>
                  <a:srgbClr val="6B6258"/>
                </a:solidFill>
                <a:latin typeface="Garamond" pitchFamily="34" charset="0"/>
                <a:ea typeface="Garamond" pitchFamily="34" charset="-122"/>
                <a:cs typeface="Garamond" pitchFamily="34" charset="-120"/>
              </a:rPr>
              <a:t>3 / 12</a:t>
            </a:r>
            <a:endParaRPr lang="en-US" sz="1200" dirty="0"/>
          </a:p>
        </p:txBody>
      </p:sp>
      <p:sp>
        <p:nvSpPr>
          <p:cNvPr id="7" name="Text 4"/>
          <p:cNvSpPr/>
          <p:nvPr/>
        </p:nvSpPr>
        <p:spPr>
          <a:xfrm>
            <a:off x="731502" y="6431119"/>
            <a:ext cx="7315017" cy="243834"/>
          </a:xfrm>
          <a:prstGeom prst="rect">
            <a:avLst/>
          </a:prstGeom>
          <a:noFill/>
          <a:ln/>
        </p:spPr>
        <p:txBody>
          <a:bodyPr wrap="square" lIns="0" tIns="0" rIns="0" bIns="0" rtlCol="0" anchor="ctr"/>
          <a:lstStyle/>
          <a:p>
            <a:pPr indent="0" marL="0">
              <a:buNone/>
            </a:pPr>
            <a:r>
              <a:rPr lang="en-US" sz="1200" i="1" dirty="0">
                <a:solidFill>
                  <a:srgbClr val="6B6258"/>
                </a:solidFill>
                <a:latin typeface="Garamond" pitchFamily="34" charset="0"/>
                <a:ea typeface="Garamond" pitchFamily="34" charset="-122"/>
                <a:cs typeface="Garamond" pitchFamily="34" charset="-120"/>
              </a:rPr>
              <a:t>Elkridge Assembly Rooms · Annual Meeting · 15 June 2026</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8"/>
        </a:solidFill>
      </p:bgPr>
    </p:bg>
    <p:spTree>
      <p:nvGrpSpPr>
        <p:cNvPr id="1" name=""/>
        <p:cNvGrpSpPr/>
        <p:nvPr/>
      </p:nvGrpSpPr>
      <p:grpSpPr>
        <a:xfrm>
          <a:off x="0" y="0"/>
          <a:ext cx="0" cy="0"/>
          <a:chOff x="0" y="0"/>
          <a:chExt cx="0" cy="0"/>
        </a:xfrm>
      </p:grpSpPr>
      <p:sp>
        <p:nvSpPr>
          <p:cNvPr id="2" name="Text 0"/>
          <p:cNvSpPr/>
          <p:nvPr/>
        </p:nvSpPr>
        <p:spPr>
          <a:xfrm>
            <a:off x="731502" y="487668"/>
            <a:ext cx="10972526" cy="731502"/>
          </a:xfrm>
          <a:prstGeom prst="rect">
            <a:avLst/>
          </a:prstGeom>
          <a:noFill/>
          <a:ln/>
        </p:spPr>
        <p:txBody>
          <a:bodyPr wrap="square" lIns="0" tIns="0" rIns="0" bIns="0" rtlCol="0" anchor="ctr"/>
          <a:lstStyle/>
          <a:p>
            <a:pPr indent="0" marL="0">
              <a:buNone/>
            </a:pPr>
            <a:r>
              <a:rPr lang="en-US" sz="3467" dirty="0">
                <a:solidFill>
                  <a:srgbClr val="1A1A1A"/>
                </a:solidFill>
                <a:latin typeface="Garamond" pitchFamily="34" charset="0"/>
                <a:ea typeface="Garamond" pitchFamily="34" charset="-122"/>
                <a:cs typeface="Garamond" pitchFamily="34" charset="-120"/>
              </a:rPr>
              <a:t>What lives below the floor we dance on</a:t>
            </a:r>
            <a:endParaRPr lang="en-US" sz="3467" dirty="0"/>
          </a:p>
        </p:txBody>
      </p:sp>
      <p:sp>
        <p:nvSpPr>
          <p:cNvPr id="3" name="Text 1"/>
          <p:cNvSpPr/>
          <p:nvPr/>
        </p:nvSpPr>
        <p:spPr>
          <a:xfrm>
            <a:off x="731502" y="1158211"/>
            <a:ext cx="10972526" cy="304792"/>
          </a:xfrm>
          <a:prstGeom prst="rect">
            <a:avLst/>
          </a:prstGeom>
          <a:noFill/>
          <a:ln/>
        </p:spPr>
        <p:txBody>
          <a:bodyPr wrap="square" lIns="0" tIns="0" rIns="0" bIns="0" rtlCol="0" anchor="ctr"/>
          <a:lstStyle/>
          <a:p>
            <a:pPr indent="0" marL="0">
              <a:buNone/>
            </a:pPr>
            <a:r>
              <a:rPr lang="en-US" sz="1467" i="1" dirty="0">
                <a:solidFill>
                  <a:srgbClr val="6B6258"/>
                </a:solidFill>
                <a:latin typeface="Garamond" pitchFamily="34" charset="0"/>
                <a:ea typeface="Garamond" pitchFamily="34" charset="-122"/>
                <a:cs typeface="Garamond" pitchFamily="34" charset="-120"/>
              </a:rPr>
              <a:t>Documented by Fitzgerald's Heavy Timber Construction · Feb 2026</a:t>
            </a:r>
            <a:endParaRPr lang="en-US" sz="1467" dirty="0"/>
          </a:p>
        </p:txBody>
      </p:sp>
      <p:sp>
        <p:nvSpPr>
          <p:cNvPr id="4" name="Shape 2"/>
          <p:cNvSpPr/>
          <p:nvPr/>
        </p:nvSpPr>
        <p:spPr>
          <a:xfrm>
            <a:off x="731502" y="1523962"/>
            <a:ext cx="10972526" cy="0"/>
          </a:xfrm>
          <a:prstGeom prst="line">
            <a:avLst/>
          </a:prstGeom>
          <a:noFill/>
          <a:ln w="6350">
            <a:solidFill>
              <a:srgbClr val="BFB8AD"/>
            </a:solidFill>
            <a:prstDash val="solid"/>
          </a:ln>
        </p:spPr>
      </p:sp>
      <p:pic>
        <p:nvPicPr>
          <p:cNvPr id="5" name="Image 0" descr="/tmp/fitz/photos/15-rotted-east-sills.jpg">    </p:cNvPr>
          <p:cNvPicPr>
            <a:picLocks noChangeAspect="1"/>
          </p:cNvPicPr>
          <p:nvPr/>
        </p:nvPicPr>
        <p:blipFill>
          <a:blip r:embed="rId1"/>
          <a:srcRect l="0" r="0" t="0" b="0"/>
          <a:stretch/>
        </p:blipFill>
        <p:spPr>
          <a:xfrm>
            <a:off x="731502" y="1767796"/>
            <a:ext cx="5120512" cy="1664166"/>
          </a:xfrm>
          <a:prstGeom prst="rect">
            <a:avLst/>
          </a:prstGeom>
        </p:spPr>
      </p:pic>
      <p:sp>
        <p:nvSpPr>
          <p:cNvPr id="6" name="Text 3"/>
          <p:cNvSpPr/>
          <p:nvPr/>
        </p:nvSpPr>
        <p:spPr>
          <a:xfrm>
            <a:off x="731502" y="3480729"/>
            <a:ext cx="5120512" cy="469380"/>
          </a:xfrm>
          <a:prstGeom prst="rect">
            <a:avLst/>
          </a:prstGeom>
          <a:noFill/>
          <a:ln/>
        </p:spPr>
        <p:txBody>
          <a:bodyPr wrap="square" lIns="0" tIns="0" rIns="0" bIns="0" rtlCol="0" anchor="ctr"/>
          <a:lstStyle/>
          <a:p>
            <a:pPr indent="0" marL="0">
              <a:buNone/>
            </a:pPr>
            <a:r>
              <a:rPr lang="en-US" sz="1333" i="1" dirty="0">
                <a:solidFill>
                  <a:srgbClr val="3F4A4F"/>
                </a:solidFill>
                <a:latin typeface="Garamond" pitchFamily="34" charset="0"/>
                <a:ea typeface="Garamond" pitchFamily="34" charset="-122"/>
                <a:cs typeface="Garamond" pitchFamily="34" charset="-120"/>
              </a:rPr>
              <a:t>Rotted wood sills at the east entrance, interior. The white box is daylight where structure used to be.</a:t>
            </a:r>
            <a:endParaRPr lang="en-US" sz="1333" dirty="0"/>
          </a:p>
        </p:txBody>
      </p:sp>
      <p:pic>
        <p:nvPicPr>
          <p:cNvPr id="7" name="Image 1" descr="/tmp/fitz/photos/08-rotted-sill-west-window.jpg">    </p:cNvPr>
          <p:cNvPicPr>
            <a:picLocks noChangeAspect="1"/>
          </p:cNvPicPr>
          <p:nvPr/>
        </p:nvPicPr>
        <p:blipFill>
          <a:blip r:embed="rId2"/>
          <a:srcRect l="0" r="0" t="0" b="0"/>
          <a:stretch/>
        </p:blipFill>
        <p:spPr>
          <a:xfrm>
            <a:off x="6339682" y="1767796"/>
            <a:ext cx="5120512" cy="1664166"/>
          </a:xfrm>
          <a:prstGeom prst="rect">
            <a:avLst/>
          </a:prstGeom>
        </p:spPr>
      </p:pic>
      <p:sp>
        <p:nvSpPr>
          <p:cNvPr id="8" name="Text 4"/>
          <p:cNvSpPr/>
          <p:nvPr/>
        </p:nvSpPr>
        <p:spPr>
          <a:xfrm>
            <a:off x="6339682" y="3480729"/>
            <a:ext cx="5120512" cy="469380"/>
          </a:xfrm>
          <a:prstGeom prst="rect">
            <a:avLst/>
          </a:prstGeom>
          <a:noFill/>
          <a:ln/>
        </p:spPr>
        <p:txBody>
          <a:bodyPr wrap="square" lIns="0" tIns="0" rIns="0" bIns="0" rtlCol="0" anchor="ctr"/>
          <a:lstStyle/>
          <a:p>
            <a:pPr indent="0" marL="0">
              <a:buNone/>
            </a:pPr>
            <a:r>
              <a:rPr lang="en-US" sz="1333" i="1" dirty="0">
                <a:solidFill>
                  <a:srgbClr val="3F4A4F"/>
                </a:solidFill>
                <a:latin typeface="Garamond" pitchFamily="34" charset="0"/>
                <a:ea typeface="Garamond" pitchFamily="34" charset="-122"/>
                <a:cs typeface="Garamond" pitchFamily="34" charset="-120"/>
              </a:rPr>
              <a:t>Exterior west window at foundation level. Moss has colonized the lower three courses of cedar shingle.</a:t>
            </a:r>
            <a:endParaRPr lang="en-US" sz="1333" dirty="0"/>
          </a:p>
        </p:txBody>
      </p:sp>
      <p:pic>
        <p:nvPicPr>
          <p:cNvPr id="9" name="Image 2" descr="/tmp/fitz/photos/13-crawlspace-stage.jpg">    </p:cNvPr>
          <p:cNvPicPr>
            <a:picLocks noChangeAspect="1"/>
          </p:cNvPicPr>
          <p:nvPr/>
        </p:nvPicPr>
        <p:blipFill>
          <a:blip r:embed="rId3"/>
          <a:srcRect l="0" r="0" t="0" b="0"/>
          <a:stretch/>
        </p:blipFill>
        <p:spPr>
          <a:xfrm>
            <a:off x="731502" y="4206135"/>
            <a:ext cx="5120512" cy="1664166"/>
          </a:xfrm>
          <a:prstGeom prst="rect">
            <a:avLst/>
          </a:prstGeom>
        </p:spPr>
      </p:pic>
      <p:sp>
        <p:nvSpPr>
          <p:cNvPr id="10" name="Text 5"/>
          <p:cNvSpPr/>
          <p:nvPr/>
        </p:nvSpPr>
        <p:spPr>
          <a:xfrm>
            <a:off x="731502" y="5919068"/>
            <a:ext cx="5120512" cy="469380"/>
          </a:xfrm>
          <a:prstGeom prst="rect">
            <a:avLst/>
          </a:prstGeom>
          <a:noFill/>
          <a:ln/>
        </p:spPr>
        <p:txBody>
          <a:bodyPr wrap="square" lIns="0" tIns="0" rIns="0" bIns="0" rtlCol="0" anchor="ctr"/>
          <a:lstStyle/>
          <a:p>
            <a:pPr indent="0" marL="0">
              <a:buNone/>
            </a:pPr>
            <a:r>
              <a:rPr lang="en-US" sz="1333" i="1" dirty="0">
                <a:solidFill>
                  <a:srgbClr val="3F4A4F"/>
                </a:solidFill>
                <a:latin typeface="Garamond" pitchFamily="34" charset="0"/>
                <a:ea typeface="Garamond" pitchFamily="34" charset="-122"/>
                <a:cs typeface="Garamond" pitchFamily="34" charset="-120"/>
              </a:rPr>
              <a:t>Crawlspace under the south stage wall, looking north. Leaves and bare earth, no vapor barrier.</a:t>
            </a:r>
            <a:endParaRPr lang="en-US" sz="1333" dirty="0"/>
          </a:p>
        </p:txBody>
      </p:sp>
      <p:pic>
        <p:nvPicPr>
          <p:cNvPr id="11" name="Image 3" descr="/tmp/fitz/photos/14-jackshore.jpg">    </p:cNvPr>
          <p:cNvPicPr>
            <a:picLocks noChangeAspect="1"/>
          </p:cNvPicPr>
          <p:nvPr/>
        </p:nvPicPr>
        <p:blipFill>
          <a:blip r:embed="rId4"/>
          <a:srcRect l="0" r="0" t="0" b="0"/>
          <a:stretch/>
        </p:blipFill>
        <p:spPr>
          <a:xfrm>
            <a:off x="6339682" y="4206135"/>
            <a:ext cx="5120512" cy="1664166"/>
          </a:xfrm>
          <a:prstGeom prst="rect">
            <a:avLst/>
          </a:prstGeom>
        </p:spPr>
      </p:pic>
      <p:sp>
        <p:nvSpPr>
          <p:cNvPr id="12" name="Text 6"/>
          <p:cNvSpPr/>
          <p:nvPr/>
        </p:nvSpPr>
        <p:spPr>
          <a:xfrm>
            <a:off x="6339682" y="5919068"/>
            <a:ext cx="5120512" cy="469380"/>
          </a:xfrm>
          <a:prstGeom prst="rect">
            <a:avLst/>
          </a:prstGeom>
          <a:noFill/>
          <a:ln/>
        </p:spPr>
        <p:txBody>
          <a:bodyPr wrap="square" lIns="0" tIns="0" rIns="0" bIns="0" rtlCol="0" anchor="ctr"/>
          <a:lstStyle/>
          <a:p>
            <a:pPr indent="0" marL="0">
              <a:buNone/>
            </a:pPr>
            <a:r>
              <a:rPr lang="en-US" sz="1333" i="1" dirty="0">
                <a:solidFill>
                  <a:srgbClr val="3F4A4F"/>
                </a:solidFill>
                <a:latin typeface="Garamond" pitchFamily="34" charset="0"/>
                <a:ea typeface="Garamond" pitchFamily="34" charset="-122"/>
                <a:cs typeface="Garamond" pitchFamily="34" charset="-120"/>
              </a:rPr>
              <a:t>Interior west foundation corner. The two blue posts are temporary steel jack shores currently holding load.</a:t>
            </a:r>
            <a:endParaRPr lang="en-US" sz="1333" dirty="0"/>
          </a:p>
        </p:txBody>
      </p:sp>
      <p:sp>
        <p:nvSpPr>
          <p:cNvPr id="13" name="Text 7"/>
          <p:cNvSpPr/>
          <p:nvPr/>
        </p:nvSpPr>
        <p:spPr>
          <a:xfrm>
            <a:off x="10728692" y="6431119"/>
            <a:ext cx="975336" cy="243834"/>
          </a:xfrm>
          <a:prstGeom prst="rect">
            <a:avLst/>
          </a:prstGeom>
          <a:noFill/>
          <a:ln/>
        </p:spPr>
        <p:txBody>
          <a:bodyPr wrap="square" lIns="0" tIns="0" rIns="0" bIns="0" rtlCol="0" anchor="ctr"/>
          <a:lstStyle/>
          <a:p>
            <a:pPr algn="r" indent="0" marL="0">
              <a:buNone/>
            </a:pPr>
            <a:r>
              <a:rPr lang="en-US" sz="1200" i="1" dirty="0">
                <a:solidFill>
                  <a:srgbClr val="6B6258"/>
                </a:solidFill>
                <a:latin typeface="Garamond" pitchFamily="34" charset="0"/>
                <a:ea typeface="Garamond" pitchFamily="34" charset="-122"/>
                <a:cs typeface="Garamond" pitchFamily="34" charset="-120"/>
              </a:rPr>
              <a:t>4 / 12</a:t>
            </a:r>
            <a:endParaRPr lang="en-US" sz="1200" dirty="0"/>
          </a:p>
        </p:txBody>
      </p:sp>
      <p:sp>
        <p:nvSpPr>
          <p:cNvPr id="14" name="Text 8"/>
          <p:cNvSpPr/>
          <p:nvPr/>
        </p:nvSpPr>
        <p:spPr>
          <a:xfrm>
            <a:off x="731502" y="6431119"/>
            <a:ext cx="7315017" cy="243834"/>
          </a:xfrm>
          <a:prstGeom prst="rect">
            <a:avLst/>
          </a:prstGeom>
          <a:noFill/>
          <a:ln/>
        </p:spPr>
        <p:txBody>
          <a:bodyPr wrap="square" lIns="0" tIns="0" rIns="0" bIns="0" rtlCol="0" anchor="ctr"/>
          <a:lstStyle/>
          <a:p>
            <a:pPr indent="0" marL="0">
              <a:buNone/>
            </a:pPr>
            <a:r>
              <a:rPr lang="en-US" sz="1200" i="1" dirty="0">
                <a:solidFill>
                  <a:srgbClr val="6B6258"/>
                </a:solidFill>
                <a:latin typeface="Garamond" pitchFamily="34" charset="0"/>
                <a:ea typeface="Garamond" pitchFamily="34" charset="-122"/>
                <a:cs typeface="Garamond" pitchFamily="34" charset="-120"/>
              </a:rPr>
              <a:t>Elkridge Assembly Rooms · Annual Meeting · 15 June 2026</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8"/>
        </a:solidFill>
      </p:bgPr>
    </p:bg>
    <p:spTree>
      <p:nvGrpSpPr>
        <p:cNvPr id="1" name=""/>
        <p:cNvGrpSpPr/>
        <p:nvPr/>
      </p:nvGrpSpPr>
      <p:grpSpPr>
        <a:xfrm>
          <a:off x="0" y="0"/>
          <a:ext cx="0" cy="0"/>
          <a:chOff x="0" y="0"/>
          <a:chExt cx="0" cy="0"/>
        </a:xfrm>
      </p:grpSpPr>
      <p:sp>
        <p:nvSpPr>
          <p:cNvPr id="2" name="Text 0"/>
          <p:cNvSpPr/>
          <p:nvPr/>
        </p:nvSpPr>
        <p:spPr>
          <a:xfrm>
            <a:off x="731502" y="548626"/>
            <a:ext cx="10972526" cy="731502"/>
          </a:xfrm>
          <a:prstGeom prst="rect">
            <a:avLst/>
          </a:prstGeom>
          <a:noFill/>
          <a:ln/>
        </p:spPr>
        <p:txBody>
          <a:bodyPr wrap="square" lIns="0" tIns="0" rIns="0" bIns="0" rtlCol="0" anchor="ctr"/>
          <a:lstStyle/>
          <a:p>
            <a:pPr indent="0" marL="0">
              <a:buNone/>
            </a:pPr>
            <a:r>
              <a:rPr lang="en-US" sz="4000" dirty="0">
                <a:solidFill>
                  <a:srgbClr val="1A1A1A"/>
                </a:solidFill>
                <a:latin typeface="Garamond" pitchFamily="34" charset="0"/>
                <a:ea typeface="Garamond" pitchFamily="34" charset="-122"/>
                <a:cs typeface="Garamond" pitchFamily="34" charset="-120"/>
              </a:rPr>
              <a:t>Fitzgerald's diagnosis</a:t>
            </a:r>
            <a:endParaRPr lang="en-US" sz="4000" dirty="0"/>
          </a:p>
        </p:txBody>
      </p:sp>
      <p:sp>
        <p:nvSpPr>
          <p:cNvPr id="3" name="Text 1"/>
          <p:cNvSpPr/>
          <p:nvPr/>
        </p:nvSpPr>
        <p:spPr>
          <a:xfrm>
            <a:off x="731502" y="1280128"/>
            <a:ext cx="10972526" cy="365751"/>
          </a:xfrm>
          <a:prstGeom prst="rect">
            <a:avLst/>
          </a:prstGeom>
          <a:noFill/>
          <a:ln/>
        </p:spPr>
        <p:txBody>
          <a:bodyPr wrap="square" lIns="0" tIns="0" rIns="0" bIns="0" rtlCol="0" anchor="ctr"/>
          <a:lstStyle/>
          <a:p>
            <a:pPr indent="0" marL="0">
              <a:buNone/>
            </a:pPr>
            <a:r>
              <a:rPr lang="en-US" sz="1467" i="1" dirty="0">
                <a:solidFill>
                  <a:srgbClr val="6B6258"/>
                </a:solidFill>
                <a:latin typeface="Garamond" pitchFamily="34" charset="0"/>
                <a:ea typeface="Garamond" pitchFamily="34" charset="-122"/>
                <a:cs typeface="Garamond" pitchFamily="34" charset="-120"/>
              </a:rPr>
              <a:t>Maryland-based timber-frame restoration firm, in business since 1992.</a:t>
            </a:r>
            <a:endParaRPr lang="en-US" sz="1467" dirty="0"/>
          </a:p>
        </p:txBody>
      </p:sp>
      <p:sp>
        <p:nvSpPr>
          <p:cNvPr id="4" name="Shape 2"/>
          <p:cNvSpPr/>
          <p:nvPr/>
        </p:nvSpPr>
        <p:spPr>
          <a:xfrm>
            <a:off x="731502" y="1706837"/>
            <a:ext cx="10972526" cy="0"/>
          </a:xfrm>
          <a:prstGeom prst="line">
            <a:avLst/>
          </a:prstGeom>
          <a:noFill/>
          <a:ln w="6350">
            <a:solidFill>
              <a:srgbClr val="BFB8AD"/>
            </a:solidFill>
            <a:prstDash val="solid"/>
          </a:ln>
        </p:spPr>
      </p:sp>
      <p:sp>
        <p:nvSpPr>
          <p:cNvPr id="5" name="Text 3"/>
          <p:cNvSpPr/>
          <p:nvPr/>
        </p:nvSpPr>
        <p:spPr>
          <a:xfrm>
            <a:off x="731502" y="2011630"/>
            <a:ext cx="2194505" cy="414518"/>
          </a:xfrm>
          <a:prstGeom prst="rect">
            <a:avLst/>
          </a:prstGeom>
          <a:noFill/>
          <a:ln/>
        </p:spPr>
        <p:txBody>
          <a:bodyPr wrap="square" lIns="0" tIns="0" rIns="0" bIns="0" rtlCol="0" anchor="t"/>
          <a:lstStyle/>
          <a:p>
            <a:pPr indent="0" marL="0">
              <a:buNone/>
            </a:pPr>
            <a:r>
              <a:rPr lang="en-US" sz="1467" b="1" dirty="0">
                <a:solidFill>
                  <a:srgbClr val="1A1A1A"/>
                </a:solidFill>
                <a:latin typeface="Garamond" pitchFamily="34" charset="0"/>
                <a:ea typeface="Garamond" pitchFamily="34" charset="-122"/>
                <a:cs typeface="Garamond" pitchFamily="34" charset="-120"/>
              </a:rPr>
              <a:t>Wood sills</a:t>
            </a:r>
            <a:endParaRPr lang="en-US" sz="1467" dirty="0"/>
          </a:p>
        </p:txBody>
      </p:sp>
      <p:sp>
        <p:nvSpPr>
          <p:cNvPr id="6" name="Text 4"/>
          <p:cNvSpPr/>
          <p:nvPr/>
        </p:nvSpPr>
        <p:spPr>
          <a:xfrm>
            <a:off x="2986965" y="2011630"/>
            <a:ext cx="3840384" cy="414518"/>
          </a:xfrm>
          <a:prstGeom prst="rect">
            <a:avLst/>
          </a:prstGeom>
          <a:noFill/>
          <a:ln/>
        </p:spPr>
        <p:txBody>
          <a:bodyPr wrap="square" lIns="0" tIns="0" rIns="0" bIns="0" rtlCol="0" anchor="t"/>
          <a:lstStyle/>
          <a:p>
            <a:pPr indent="0" marL="0">
              <a:buNone/>
            </a:pPr>
            <a:r>
              <a:rPr lang="en-US" sz="1467" dirty="0">
                <a:solidFill>
                  <a:srgbClr val="3F4A4F"/>
                </a:solidFill>
                <a:latin typeface="Garamond" pitchFamily="34" charset="0"/>
                <a:ea typeface="Garamond" pitchFamily="34" charset="-122"/>
                <a:cs typeface="Garamond" pitchFamily="34" charset="-120"/>
              </a:rPr>
              <a:t>Selective removal; replace in white oak.</a:t>
            </a:r>
            <a:endParaRPr lang="en-US" sz="1467" dirty="0"/>
          </a:p>
        </p:txBody>
      </p:sp>
      <p:sp>
        <p:nvSpPr>
          <p:cNvPr id="7" name="Shape 5"/>
          <p:cNvSpPr/>
          <p:nvPr/>
        </p:nvSpPr>
        <p:spPr>
          <a:xfrm>
            <a:off x="731502" y="2450531"/>
            <a:ext cx="6034889" cy="0"/>
          </a:xfrm>
          <a:prstGeom prst="line">
            <a:avLst/>
          </a:prstGeom>
          <a:noFill/>
          <a:ln w="6350">
            <a:solidFill>
              <a:srgbClr val="BFB8AD"/>
            </a:solidFill>
            <a:prstDash val="solid"/>
          </a:ln>
        </p:spPr>
      </p:sp>
      <p:sp>
        <p:nvSpPr>
          <p:cNvPr id="8" name="Text 6"/>
          <p:cNvSpPr/>
          <p:nvPr/>
        </p:nvSpPr>
        <p:spPr>
          <a:xfrm>
            <a:off x="731502" y="2474914"/>
            <a:ext cx="2194505" cy="414518"/>
          </a:xfrm>
          <a:prstGeom prst="rect">
            <a:avLst/>
          </a:prstGeom>
          <a:noFill/>
          <a:ln/>
        </p:spPr>
        <p:txBody>
          <a:bodyPr wrap="square" lIns="0" tIns="0" rIns="0" bIns="0" rtlCol="0" anchor="t"/>
          <a:lstStyle/>
          <a:p>
            <a:pPr indent="0" marL="0">
              <a:buNone/>
            </a:pPr>
            <a:r>
              <a:rPr lang="en-US" sz="1467" b="1" dirty="0">
                <a:solidFill>
                  <a:srgbClr val="1A1A1A"/>
                </a:solidFill>
                <a:latin typeface="Garamond" pitchFamily="34" charset="0"/>
                <a:ea typeface="Garamond" pitchFamily="34" charset="-122"/>
                <a:cs typeface="Garamond" pitchFamily="34" charset="-120"/>
              </a:rPr>
              <a:t>Stage framing (SE / SW)</a:t>
            </a:r>
            <a:endParaRPr lang="en-US" sz="1467" dirty="0"/>
          </a:p>
        </p:txBody>
      </p:sp>
      <p:sp>
        <p:nvSpPr>
          <p:cNvPr id="9" name="Text 7"/>
          <p:cNvSpPr/>
          <p:nvPr/>
        </p:nvSpPr>
        <p:spPr>
          <a:xfrm>
            <a:off x="2986965" y="2474914"/>
            <a:ext cx="3840384" cy="414518"/>
          </a:xfrm>
          <a:prstGeom prst="rect">
            <a:avLst/>
          </a:prstGeom>
          <a:noFill/>
          <a:ln/>
        </p:spPr>
        <p:txBody>
          <a:bodyPr wrap="square" lIns="0" tIns="0" rIns="0" bIns="0" rtlCol="0" anchor="t"/>
          <a:lstStyle/>
          <a:p>
            <a:pPr indent="0" marL="0">
              <a:buNone/>
            </a:pPr>
            <a:r>
              <a:rPr lang="en-US" sz="1467" dirty="0">
                <a:solidFill>
                  <a:srgbClr val="3F4A4F"/>
                </a:solidFill>
                <a:latin typeface="Garamond" pitchFamily="34" charset="0"/>
                <a:ea typeface="Garamond" pitchFamily="34" charset="-122"/>
                <a:cs typeface="Garamond" pitchFamily="34" charset="-120"/>
              </a:rPr>
              <a:t>Sister, block, or dutchman-splice.</a:t>
            </a:r>
            <a:endParaRPr lang="en-US" sz="1467" dirty="0"/>
          </a:p>
        </p:txBody>
      </p:sp>
      <p:sp>
        <p:nvSpPr>
          <p:cNvPr id="10" name="Shape 8"/>
          <p:cNvSpPr/>
          <p:nvPr/>
        </p:nvSpPr>
        <p:spPr>
          <a:xfrm>
            <a:off x="731502" y="2913815"/>
            <a:ext cx="6034889" cy="0"/>
          </a:xfrm>
          <a:prstGeom prst="line">
            <a:avLst/>
          </a:prstGeom>
          <a:noFill/>
          <a:ln w="6350">
            <a:solidFill>
              <a:srgbClr val="BFB8AD"/>
            </a:solidFill>
            <a:prstDash val="solid"/>
          </a:ln>
        </p:spPr>
      </p:sp>
      <p:sp>
        <p:nvSpPr>
          <p:cNvPr id="11" name="Text 9"/>
          <p:cNvSpPr/>
          <p:nvPr/>
        </p:nvSpPr>
        <p:spPr>
          <a:xfrm>
            <a:off x="731502" y="2938199"/>
            <a:ext cx="2194505" cy="414518"/>
          </a:xfrm>
          <a:prstGeom prst="rect">
            <a:avLst/>
          </a:prstGeom>
          <a:noFill/>
          <a:ln/>
        </p:spPr>
        <p:txBody>
          <a:bodyPr wrap="square" lIns="0" tIns="0" rIns="0" bIns="0" rtlCol="0" anchor="t"/>
          <a:lstStyle/>
          <a:p>
            <a:pPr indent="0" marL="0">
              <a:buNone/>
            </a:pPr>
            <a:r>
              <a:rPr lang="en-US" sz="1467" b="1" dirty="0">
                <a:solidFill>
                  <a:srgbClr val="1A1A1A"/>
                </a:solidFill>
                <a:latin typeface="Garamond" pitchFamily="34" charset="0"/>
                <a:ea typeface="Garamond" pitchFamily="34" charset="-122"/>
                <a:cs typeface="Garamond" pitchFamily="34" charset="-120"/>
              </a:rPr>
              <a:t>Eastern deck</a:t>
            </a:r>
            <a:endParaRPr lang="en-US" sz="1467" dirty="0"/>
          </a:p>
        </p:txBody>
      </p:sp>
      <p:sp>
        <p:nvSpPr>
          <p:cNvPr id="12" name="Text 10"/>
          <p:cNvSpPr/>
          <p:nvPr/>
        </p:nvSpPr>
        <p:spPr>
          <a:xfrm>
            <a:off x="2986965" y="2938199"/>
            <a:ext cx="3840384" cy="414518"/>
          </a:xfrm>
          <a:prstGeom prst="rect">
            <a:avLst/>
          </a:prstGeom>
          <a:noFill/>
          <a:ln/>
        </p:spPr>
        <p:txBody>
          <a:bodyPr wrap="square" lIns="0" tIns="0" rIns="0" bIns="0" rtlCol="0" anchor="t"/>
          <a:lstStyle/>
          <a:p>
            <a:pPr indent="0" marL="0">
              <a:buNone/>
            </a:pPr>
            <a:r>
              <a:rPr lang="en-US" sz="1467" dirty="0">
                <a:solidFill>
                  <a:srgbClr val="3F4A4F"/>
                </a:solidFill>
                <a:latin typeface="Garamond" pitchFamily="34" charset="0"/>
                <a:ea typeface="Garamond" pitchFamily="34" charset="-122"/>
                <a:cs typeface="Garamond" pitchFamily="34" charset="-120"/>
              </a:rPr>
              <a:t>Reconstruct in historic proportions.</a:t>
            </a:r>
            <a:endParaRPr lang="en-US" sz="1467" dirty="0"/>
          </a:p>
        </p:txBody>
      </p:sp>
      <p:sp>
        <p:nvSpPr>
          <p:cNvPr id="13" name="Shape 11"/>
          <p:cNvSpPr/>
          <p:nvPr/>
        </p:nvSpPr>
        <p:spPr>
          <a:xfrm>
            <a:off x="731502" y="3377100"/>
            <a:ext cx="6034889" cy="0"/>
          </a:xfrm>
          <a:prstGeom prst="line">
            <a:avLst/>
          </a:prstGeom>
          <a:noFill/>
          <a:ln w="6350">
            <a:solidFill>
              <a:srgbClr val="BFB8AD"/>
            </a:solidFill>
            <a:prstDash val="solid"/>
          </a:ln>
        </p:spPr>
      </p:sp>
      <p:sp>
        <p:nvSpPr>
          <p:cNvPr id="14" name="Text 12"/>
          <p:cNvSpPr/>
          <p:nvPr/>
        </p:nvSpPr>
        <p:spPr>
          <a:xfrm>
            <a:off x="731502" y="3401483"/>
            <a:ext cx="2194505" cy="414518"/>
          </a:xfrm>
          <a:prstGeom prst="rect">
            <a:avLst/>
          </a:prstGeom>
          <a:noFill/>
          <a:ln/>
        </p:spPr>
        <p:txBody>
          <a:bodyPr wrap="square" lIns="0" tIns="0" rIns="0" bIns="0" rtlCol="0" anchor="t"/>
          <a:lstStyle/>
          <a:p>
            <a:pPr indent="0" marL="0">
              <a:buNone/>
            </a:pPr>
            <a:r>
              <a:rPr lang="en-US" sz="1467" b="1" dirty="0">
                <a:solidFill>
                  <a:srgbClr val="1A1A1A"/>
                </a:solidFill>
                <a:latin typeface="Garamond" pitchFamily="34" charset="0"/>
                <a:ea typeface="Garamond" pitchFamily="34" charset="-122"/>
                <a:cs typeface="Garamond" pitchFamily="34" charset="-120"/>
              </a:rPr>
              <a:t>East stage door</a:t>
            </a:r>
            <a:endParaRPr lang="en-US" sz="1467" dirty="0"/>
          </a:p>
        </p:txBody>
      </p:sp>
      <p:sp>
        <p:nvSpPr>
          <p:cNvPr id="15" name="Text 13"/>
          <p:cNvSpPr/>
          <p:nvPr/>
        </p:nvSpPr>
        <p:spPr>
          <a:xfrm>
            <a:off x="2986965" y="3401483"/>
            <a:ext cx="3840384" cy="414518"/>
          </a:xfrm>
          <a:prstGeom prst="rect">
            <a:avLst/>
          </a:prstGeom>
          <a:noFill/>
          <a:ln/>
        </p:spPr>
        <p:txBody>
          <a:bodyPr wrap="square" lIns="0" tIns="0" rIns="0" bIns="0" rtlCol="0" anchor="t"/>
          <a:lstStyle/>
          <a:p>
            <a:pPr indent="0" marL="0">
              <a:buNone/>
            </a:pPr>
            <a:r>
              <a:rPr lang="en-US" sz="1467" dirty="0">
                <a:solidFill>
                  <a:srgbClr val="3F4A4F"/>
                </a:solidFill>
                <a:latin typeface="Garamond" pitchFamily="34" charset="0"/>
                <a:ea typeface="Garamond" pitchFamily="34" charset="-122"/>
                <a:cs typeface="Garamond" pitchFamily="34" charset="-120"/>
              </a:rPr>
              <a:t>Localized repair; mitigate moisture.</a:t>
            </a:r>
            <a:endParaRPr lang="en-US" sz="1467" dirty="0"/>
          </a:p>
        </p:txBody>
      </p:sp>
      <p:sp>
        <p:nvSpPr>
          <p:cNvPr id="16" name="Shape 14"/>
          <p:cNvSpPr/>
          <p:nvPr/>
        </p:nvSpPr>
        <p:spPr>
          <a:xfrm>
            <a:off x="731502" y="3840384"/>
            <a:ext cx="6034889" cy="0"/>
          </a:xfrm>
          <a:prstGeom prst="line">
            <a:avLst/>
          </a:prstGeom>
          <a:noFill/>
          <a:ln w="6350">
            <a:solidFill>
              <a:srgbClr val="BFB8AD"/>
            </a:solidFill>
            <a:prstDash val="solid"/>
          </a:ln>
        </p:spPr>
      </p:sp>
      <p:sp>
        <p:nvSpPr>
          <p:cNvPr id="17" name="Text 15"/>
          <p:cNvSpPr/>
          <p:nvPr/>
        </p:nvSpPr>
        <p:spPr>
          <a:xfrm>
            <a:off x="731502" y="3864767"/>
            <a:ext cx="2194505" cy="414518"/>
          </a:xfrm>
          <a:prstGeom prst="rect">
            <a:avLst/>
          </a:prstGeom>
          <a:noFill/>
          <a:ln/>
        </p:spPr>
        <p:txBody>
          <a:bodyPr wrap="square" lIns="0" tIns="0" rIns="0" bIns="0" rtlCol="0" anchor="t"/>
          <a:lstStyle/>
          <a:p>
            <a:pPr indent="0" marL="0">
              <a:buNone/>
            </a:pPr>
            <a:r>
              <a:rPr lang="en-US" sz="1467" b="1" dirty="0">
                <a:solidFill>
                  <a:srgbClr val="1A1A1A"/>
                </a:solidFill>
                <a:latin typeface="Garamond" pitchFamily="34" charset="0"/>
                <a:ea typeface="Garamond" pitchFamily="34" charset="-122"/>
                <a:cs typeface="Garamond" pitchFamily="34" charset="-120"/>
              </a:rPr>
              <a:t>Site drainage (E / W)</a:t>
            </a:r>
            <a:endParaRPr lang="en-US" sz="1467" dirty="0"/>
          </a:p>
        </p:txBody>
      </p:sp>
      <p:sp>
        <p:nvSpPr>
          <p:cNvPr id="18" name="Text 16"/>
          <p:cNvSpPr/>
          <p:nvPr/>
        </p:nvSpPr>
        <p:spPr>
          <a:xfrm>
            <a:off x="2986965" y="3864767"/>
            <a:ext cx="3840384" cy="414518"/>
          </a:xfrm>
          <a:prstGeom prst="rect">
            <a:avLst/>
          </a:prstGeom>
          <a:noFill/>
          <a:ln/>
        </p:spPr>
        <p:txBody>
          <a:bodyPr wrap="square" lIns="0" tIns="0" rIns="0" bIns="0" rtlCol="0" anchor="t"/>
          <a:lstStyle/>
          <a:p>
            <a:pPr indent="0" marL="0">
              <a:buNone/>
            </a:pPr>
            <a:r>
              <a:rPr lang="en-US" sz="1467" dirty="0">
                <a:solidFill>
                  <a:srgbClr val="3F4A4F"/>
                </a:solidFill>
                <a:latin typeface="Garamond" pitchFamily="34" charset="0"/>
                <a:ea typeface="Garamond" pitchFamily="34" charset="-122"/>
                <a:cs typeface="Garamond" pitchFamily="34" charset="-120"/>
              </a:rPr>
              <a:t>Regrade; subsurface perimeter drain.</a:t>
            </a:r>
            <a:endParaRPr lang="en-US" sz="1467" dirty="0"/>
          </a:p>
        </p:txBody>
      </p:sp>
      <p:sp>
        <p:nvSpPr>
          <p:cNvPr id="19" name="Shape 17"/>
          <p:cNvSpPr/>
          <p:nvPr/>
        </p:nvSpPr>
        <p:spPr>
          <a:xfrm>
            <a:off x="731502" y="4303668"/>
            <a:ext cx="6034889" cy="0"/>
          </a:xfrm>
          <a:prstGeom prst="line">
            <a:avLst/>
          </a:prstGeom>
          <a:noFill/>
          <a:ln w="6350">
            <a:solidFill>
              <a:srgbClr val="BFB8AD"/>
            </a:solidFill>
            <a:prstDash val="solid"/>
          </a:ln>
        </p:spPr>
      </p:sp>
      <p:sp>
        <p:nvSpPr>
          <p:cNvPr id="20" name="Text 18"/>
          <p:cNvSpPr/>
          <p:nvPr/>
        </p:nvSpPr>
        <p:spPr>
          <a:xfrm>
            <a:off x="731502" y="4328052"/>
            <a:ext cx="2194505" cy="414518"/>
          </a:xfrm>
          <a:prstGeom prst="rect">
            <a:avLst/>
          </a:prstGeom>
          <a:noFill/>
          <a:ln/>
        </p:spPr>
        <p:txBody>
          <a:bodyPr wrap="square" lIns="0" tIns="0" rIns="0" bIns="0" rtlCol="0" anchor="t"/>
          <a:lstStyle/>
          <a:p>
            <a:pPr indent="0" marL="0">
              <a:buNone/>
            </a:pPr>
            <a:r>
              <a:rPr lang="en-US" sz="1467" b="1" dirty="0">
                <a:solidFill>
                  <a:srgbClr val="1A1A1A"/>
                </a:solidFill>
                <a:latin typeface="Garamond" pitchFamily="34" charset="0"/>
                <a:ea typeface="Garamond" pitchFamily="34" charset="-122"/>
                <a:cs typeface="Garamond" pitchFamily="34" charset="-120"/>
              </a:rPr>
              <a:t>Gutters &amp; downspouts</a:t>
            </a:r>
            <a:endParaRPr lang="en-US" sz="1467" dirty="0"/>
          </a:p>
        </p:txBody>
      </p:sp>
      <p:sp>
        <p:nvSpPr>
          <p:cNvPr id="21" name="Text 19"/>
          <p:cNvSpPr/>
          <p:nvPr/>
        </p:nvSpPr>
        <p:spPr>
          <a:xfrm>
            <a:off x="2986965" y="4328052"/>
            <a:ext cx="3840384" cy="414518"/>
          </a:xfrm>
          <a:prstGeom prst="rect">
            <a:avLst/>
          </a:prstGeom>
          <a:noFill/>
          <a:ln/>
        </p:spPr>
        <p:txBody>
          <a:bodyPr wrap="square" lIns="0" tIns="0" rIns="0" bIns="0" rtlCol="0" anchor="t"/>
          <a:lstStyle/>
          <a:p>
            <a:pPr indent="0" marL="0">
              <a:buNone/>
            </a:pPr>
            <a:r>
              <a:rPr lang="en-US" sz="1467" dirty="0">
                <a:solidFill>
                  <a:srgbClr val="3F4A4F"/>
                </a:solidFill>
                <a:latin typeface="Garamond" pitchFamily="34" charset="0"/>
                <a:ea typeface="Garamond" pitchFamily="34" charset="-122"/>
                <a:cs typeface="Garamond" pitchFamily="34" charset="-120"/>
              </a:rPr>
              <a:t>Reconnect to controlled discharge.</a:t>
            </a:r>
            <a:endParaRPr lang="en-US" sz="1467" dirty="0"/>
          </a:p>
        </p:txBody>
      </p:sp>
      <p:sp>
        <p:nvSpPr>
          <p:cNvPr id="22" name="Shape 20"/>
          <p:cNvSpPr/>
          <p:nvPr/>
        </p:nvSpPr>
        <p:spPr>
          <a:xfrm>
            <a:off x="731502" y="4766953"/>
            <a:ext cx="6034889" cy="0"/>
          </a:xfrm>
          <a:prstGeom prst="line">
            <a:avLst/>
          </a:prstGeom>
          <a:noFill/>
          <a:ln w="6350">
            <a:solidFill>
              <a:srgbClr val="BFB8AD"/>
            </a:solidFill>
            <a:prstDash val="solid"/>
          </a:ln>
        </p:spPr>
      </p:sp>
      <p:sp>
        <p:nvSpPr>
          <p:cNvPr id="23" name="Text 21"/>
          <p:cNvSpPr/>
          <p:nvPr/>
        </p:nvSpPr>
        <p:spPr>
          <a:xfrm>
            <a:off x="731502" y="4791336"/>
            <a:ext cx="2194505" cy="414518"/>
          </a:xfrm>
          <a:prstGeom prst="rect">
            <a:avLst/>
          </a:prstGeom>
          <a:noFill/>
          <a:ln/>
        </p:spPr>
        <p:txBody>
          <a:bodyPr wrap="square" lIns="0" tIns="0" rIns="0" bIns="0" rtlCol="0" anchor="t"/>
          <a:lstStyle/>
          <a:p>
            <a:pPr indent="0" marL="0">
              <a:buNone/>
            </a:pPr>
            <a:r>
              <a:rPr lang="en-US" sz="1467" b="1" dirty="0">
                <a:solidFill>
                  <a:srgbClr val="1A1A1A"/>
                </a:solidFill>
                <a:latin typeface="Garamond" pitchFamily="34" charset="0"/>
                <a:ea typeface="Garamond" pitchFamily="34" charset="-122"/>
                <a:cs typeface="Garamond" pitchFamily="34" charset="-120"/>
              </a:rPr>
              <a:t>Shingle / flashing detail</a:t>
            </a:r>
            <a:endParaRPr lang="en-US" sz="1467" dirty="0"/>
          </a:p>
        </p:txBody>
      </p:sp>
      <p:sp>
        <p:nvSpPr>
          <p:cNvPr id="24" name="Text 22"/>
          <p:cNvSpPr/>
          <p:nvPr/>
        </p:nvSpPr>
        <p:spPr>
          <a:xfrm>
            <a:off x="2986965" y="4791336"/>
            <a:ext cx="3840384" cy="414518"/>
          </a:xfrm>
          <a:prstGeom prst="rect">
            <a:avLst/>
          </a:prstGeom>
          <a:noFill/>
          <a:ln/>
        </p:spPr>
        <p:txBody>
          <a:bodyPr wrap="square" lIns="0" tIns="0" rIns="0" bIns="0" rtlCol="0" anchor="t"/>
          <a:lstStyle/>
          <a:p>
            <a:pPr indent="0" marL="0">
              <a:buNone/>
            </a:pPr>
            <a:r>
              <a:rPr lang="en-US" sz="1467" dirty="0">
                <a:solidFill>
                  <a:srgbClr val="3F4A4F"/>
                </a:solidFill>
                <a:latin typeface="Garamond" pitchFamily="34" charset="0"/>
                <a:ea typeface="Garamond" pitchFamily="34" charset="-122"/>
                <a:cs typeface="Garamond" pitchFamily="34" charset="-120"/>
              </a:rPr>
              <a:t>Tighten transitions at openings.</a:t>
            </a:r>
            <a:endParaRPr lang="en-US" sz="1467" dirty="0"/>
          </a:p>
        </p:txBody>
      </p:sp>
      <p:sp>
        <p:nvSpPr>
          <p:cNvPr id="25" name="Shape 23"/>
          <p:cNvSpPr/>
          <p:nvPr/>
        </p:nvSpPr>
        <p:spPr>
          <a:xfrm>
            <a:off x="731502" y="5230237"/>
            <a:ext cx="6034889" cy="0"/>
          </a:xfrm>
          <a:prstGeom prst="line">
            <a:avLst/>
          </a:prstGeom>
          <a:noFill/>
          <a:ln w="6350">
            <a:solidFill>
              <a:srgbClr val="BFB8AD"/>
            </a:solidFill>
            <a:prstDash val="solid"/>
          </a:ln>
        </p:spPr>
      </p:sp>
      <p:sp>
        <p:nvSpPr>
          <p:cNvPr id="26" name="Text 24"/>
          <p:cNvSpPr/>
          <p:nvPr/>
        </p:nvSpPr>
        <p:spPr>
          <a:xfrm>
            <a:off x="731502" y="5254621"/>
            <a:ext cx="2194505" cy="414518"/>
          </a:xfrm>
          <a:prstGeom prst="rect">
            <a:avLst/>
          </a:prstGeom>
          <a:noFill/>
          <a:ln/>
        </p:spPr>
        <p:txBody>
          <a:bodyPr wrap="square" lIns="0" tIns="0" rIns="0" bIns="0" rtlCol="0" anchor="t"/>
          <a:lstStyle/>
          <a:p>
            <a:pPr indent="0" marL="0">
              <a:buNone/>
            </a:pPr>
            <a:r>
              <a:rPr lang="en-US" sz="1467" b="1" dirty="0">
                <a:solidFill>
                  <a:srgbClr val="1A1A1A"/>
                </a:solidFill>
                <a:latin typeface="Garamond" pitchFamily="34" charset="0"/>
                <a:ea typeface="Garamond" pitchFamily="34" charset="-122"/>
                <a:cs typeface="Garamond" pitchFamily="34" charset="-120"/>
              </a:rPr>
              <a:t>North window shutter</a:t>
            </a:r>
            <a:endParaRPr lang="en-US" sz="1467" dirty="0"/>
          </a:p>
        </p:txBody>
      </p:sp>
      <p:sp>
        <p:nvSpPr>
          <p:cNvPr id="27" name="Text 25"/>
          <p:cNvSpPr/>
          <p:nvPr/>
        </p:nvSpPr>
        <p:spPr>
          <a:xfrm>
            <a:off x="2986965" y="5254621"/>
            <a:ext cx="3840384" cy="414518"/>
          </a:xfrm>
          <a:prstGeom prst="rect">
            <a:avLst/>
          </a:prstGeom>
          <a:noFill/>
          <a:ln/>
        </p:spPr>
        <p:txBody>
          <a:bodyPr wrap="square" lIns="0" tIns="0" rIns="0" bIns="0" rtlCol="0" anchor="t"/>
          <a:lstStyle/>
          <a:p>
            <a:pPr indent="0" marL="0">
              <a:buNone/>
            </a:pPr>
            <a:r>
              <a:rPr lang="en-US" sz="1467" dirty="0">
                <a:solidFill>
                  <a:srgbClr val="3F4A4F"/>
                </a:solidFill>
                <a:latin typeface="Garamond" pitchFamily="34" charset="0"/>
                <a:ea typeface="Garamond" pitchFamily="34" charset="-122"/>
                <a:cs typeface="Garamond" pitchFamily="34" charset="-120"/>
              </a:rPr>
              <a:t>Rehang; keep original hardware.</a:t>
            </a:r>
            <a:endParaRPr lang="en-US" sz="1467" dirty="0"/>
          </a:p>
        </p:txBody>
      </p:sp>
      <p:sp>
        <p:nvSpPr>
          <p:cNvPr id="28" name="Text 26"/>
          <p:cNvSpPr/>
          <p:nvPr/>
        </p:nvSpPr>
        <p:spPr>
          <a:xfrm>
            <a:off x="7315017" y="1889713"/>
            <a:ext cx="4389010" cy="487668"/>
          </a:xfrm>
          <a:prstGeom prst="rect">
            <a:avLst/>
          </a:prstGeom>
          <a:noFill/>
          <a:ln/>
        </p:spPr>
        <p:txBody>
          <a:bodyPr wrap="square" lIns="0" tIns="0" rIns="0" bIns="0" rtlCol="0" anchor="ctr"/>
          <a:lstStyle/>
          <a:p>
            <a:pPr indent="0" marL="0">
              <a:buNone/>
            </a:pPr>
            <a:r>
              <a:rPr lang="en-US" sz="2133" dirty="0">
                <a:solidFill>
                  <a:srgbClr val="7D2A3D"/>
                </a:solidFill>
                <a:latin typeface="Garamond" pitchFamily="34" charset="0"/>
                <a:ea typeface="Garamond" pitchFamily="34" charset="-122"/>
                <a:cs typeface="Garamond" pitchFamily="34" charset="-120"/>
              </a:rPr>
              <a:t>Root cause</a:t>
            </a:r>
            <a:endParaRPr lang="en-US" sz="2133" dirty="0"/>
          </a:p>
        </p:txBody>
      </p:sp>
      <p:sp>
        <p:nvSpPr>
          <p:cNvPr id="29" name="Shape 27"/>
          <p:cNvSpPr/>
          <p:nvPr/>
        </p:nvSpPr>
        <p:spPr>
          <a:xfrm>
            <a:off x="7315017" y="2377381"/>
            <a:ext cx="4389010" cy="0"/>
          </a:xfrm>
          <a:prstGeom prst="line">
            <a:avLst/>
          </a:prstGeom>
          <a:noFill/>
          <a:ln w="9525">
            <a:solidFill>
              <a:srgbClr val="7D2A3D"/>
            </a:solidFill>
            <a:prstDash val="solid"/>
          </a:ln>
        </p:spPr>
      </p:sp>
      <p:sp>
        <p:nvSpPr>
          <p:cNvPr id="30" name="Text 28"/>
          <p:cNvSpPr/>
          <p:nvPr/>
        </p:nvSpPr>
        <p:spPr>
          <a:xfrm>
            <a:off x="7315017" y="2560256"/>
            <a:ext cx="4389010" cy="4023259"/>
          </a:xfrm>
          <a:prstGeom prst="rect">
            <a:avLst/>
          </a:prstGeom>
          <a:noFill/>
          <a:ln/>
        </p:spPr>
        <p:txBody>
          <a:bodyPr wrap="square" lIns="0" tIns="0" rIns="0" bIns="0" rtlCol="0" anchor="t"/>
          <a:lstStyle/>
          <a:p>
            <a:pPr indent="0" marL="0">
              <a:spcAft>
                <a:spcPts val="400"/>
              </a:spcAft>
              <a:buNone/>
            </a:pPr>
            <a:r>
              <a:rPr lang="en-US" sz="1533" b="1" i="1" dirty="0">
                <a:solidFill>
                  <a:srgbClr val="1A1A1A"/>
                </a:solidFill>
                <a:latin typeface="Garamond" pitchFamily="34" charset="0"/>
                <a:ea typeface="Garamond" pitchFamily="34" charset="-122"/>
                <a:cs typeface="Garamond" pitchFamily="34" charset="-120"/>
              </a:rPr>
              <a:t>Wood structural members bearing directly in soil and in moisture-prone conditions.</a:t>
            </a:r>
            <a:endParaRPr lang="en-US" sz="1533" dirty="0"/>
          </a:p>
          <a:p>
            <a:pPr indent="0" marL="0">
              <a:spcAft>
                <a:spcPts val="400"/>
              </a:spcAft>
              <a:buNone/>
            </a:pPr>
            <a:r>
              <a:rPr lang="en-US" sz="1533" dirty="0">
                <a:solidFill>
                  <a:srgbClr val="1A1A1A"/>
                </a:solidFill>
                <a:latin typeface="Garamond" pitchFamily="34" charset="0"/>
                <a:ea typeface="Garamond" pitchFamily="34" charset="-122"/>
                <a:cs typeface="Garamond" pitchFamily="34" charset="-120"/>
              </a:rPr>
              <a:t> </a:t>
            </a:r>
            <a:endParaRPr lang="en-US" sz="1533" dirty="0"/>
          </a:p>
          <a:p>
            <a:pPr indent="0" marL="0">
              <a:spcAft>
                <a:spcPts val="400"/>
              </a:spcAft>
              <a:buNone/>
            </a:pPr>
            <a:r>
              <a:rPr lang="en-US" sz="1533" dirty="0">
                <a:solidFill>
                  <a:srgbClr val="1A1A1A"/>
                </a:solidFill>
                <a:latin typeface="Garamond" pitchFamily="34" charset="0"/>
                <a:ea typeface="Garamond" pitchFamily="34" charset="-122"/>
                <a:cs typeface="Garamond" pitchFamily="34" charset="-120"/>
              </a:rPr>
              <a:t>The 2008 stabilization addressed the urgent symptoms — failing girders, foundation movement, threatened occupancy — but did not separate the building's timber from the ground it sits on. Moisture has continued to wick into sill plates and lower wall assemblies ever since.</a:t>
            </a:r>
            <a:endParaRPr lang="en-US" sz="1533" dirty="0"/>
          </a:p>
          <a:p>
            <a:pPr indent="0" marL="0">
              <a:spcAft>
                <a:spcPts val="400"/>
              </a:spcAft>
              <a:buNone/>
            </a:pPr>
            <a:r>
              <a:rPr lang="en-US" sz="1533" dirty="0">
                <a:solidFill>
                  <a:srgbClr val="1A1A1A"/>
                </a:solidFill>
                <a:latin typeface="Garamond" pitchFamily="34" charset="0"/>
                <a:ea typeface="Garamond" pitchFamily="34" charset="-122"/>
                <a:cs typeface="Garamond" pitchFamily="34" charset="-120"/>
              </a:rPr>
              <a:t> </a:t>
            </a:r>
            <a:endParaRPr lang="en-US" sz="1533" dirty="0"/>
          </a:p>
          <a:p>
            <a:pPr indent="0" marL="0">
              <a:spcAft>
                <a:spcPts val="400"/>
              </a:spcAft>
              <a:buNone/>
            </a:pPr>
            <a:r>
              <a:rPr lang="en-US" sz="1533" dirty="0">
                <a:solidFill>
                  <a:srgbClr val="1A1A1A"/>
                </a:solidFill>
                <a:latin typeface="Garamond" pitchFamily="34" charset="0"/>
                <a:ea typeface="Garamond" pitchFamily="34" charset="-122"/>
                <a:cs typeface="Garamond" pitchFamily="34" charset="-120"/>
              </a:rPr>
              <a:t>This project breaks the cycle: lift vulnerable timber out of contact with soil, give it a defined foundation, move water away from the building.</a:t>
            </a:r>
            <a:endParaRPr lang="en-US" sz="1533" dirty="0"/>
          </a:p>
        </p:txBody>
      </p:sp>
      <p:sp>
        <p:nvSpPr>
          <p:cNvPr id="31" name="Text 29"/>
          <p:cNvSpPr/>
          <p:nvPr/>
        </p:nvSpPr>
        <p:spPr>
          <a:xfrm>
            <a:off x="10728692" y="6431119"/>
            <a:ext cx="975336" cy="243834"/>
          </a:xfrm>
          <a:prstGeom prst="rect">
            <a:avLst/>
          </a:prstGeom>
          <a:noFill/>
          <a:ln/>
        </p:spPr>
        <p:txBody>
          <a:bodyPr wrap="square" lIns="0" tIns="0" rIns="0" bIns="0" rtlCol="0" anchor="ctr"/>
          <a:lstStyle/>
          <a:p>
            <a:pPr algn="r" indent="0" marL="0">
              <a:buNone/>
            </a:pPr>
            <a:r>
              <a:rPr lang="en-US" sz="1200" i="1" dirty="0">
                <a:solidFill>
                  <a:srgbClr val="6B6258"/>
                </a:solidFill>
                <a:latin typeface="Garamond" pitchFamily="34" charset="0"/>
                <a:ea typeface="Garamond" pitchFamily="34" charset="-122"/>
                <a:cs typeface="Garamond" pitchFamily="34" charset="-120"/>
              </a:rPr>
              <a:t>5 / 12</a:t>
            </a:r>
            <a:endParaRPr lang="en-US" sz="1200" dirty="0"/>
          </a:p>
        </p:txBody>
      </p:sp>
      <p:sp>
        <p:nvSpPr>
          <p:cNvPr id="32" name="Text 30"/>
          <p:cNvSpPr/>
          <p:nvPr/>
        </p:nvSpPr>
        <p:spPr>
          <a:xfrm>
            <a:off x="731502" y="6431119"/>
            <a:ext cx="7315017" cy="243834"/>
          </a:xfrm>
          <a:prstGeom prst="rect">
            <a:avLst/>
          </a:prstGeom>
          <a:noFill/>
          <a:ln/>
        </p:spPr>
        <p:txBody>
          <a:bodyPr wrap="square" lIns="0" tIns="0" rIns="0" bIns="0" rtlCol="0" anchor="ctr"/>
          <a:lstStyle/>
          <a:p>
            <a:pPr indent="0" marL="0">
              <a:buNone/>
            </a:pPr>
            <a:r>
              <a:rPr lang="en-US" sz="1200" i="1" dirty="0">
                <a:solidFill>
                  <a:srgbClr val="6B6258"/>
                </a:solidFill>
                <a:latin typeface="Garamond" pitchFamily="34" charset="0"/>
                <a:ea typeface="Garamond" pitchFamily="34" charset="-122"/>
                <a:cs typeface="Garamond" pitchFamily="34" charset="-120"/>
              </a:rPr>
              <a:t>Elkridge Assembly Rooms · Annual Meeting · 15 June 2026</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8"/>
        </a:solidFill>
      </p:bgPr>
    </p:bg>
    <p:spTree>
      <p:nvGrpSpPr>
        <p:cNvPr id="1" name=""/>
        <p:cNvGrpSpPr/>
        <p:nvPr/>
      </p:nvGrpSpPr>
      <p:grpSpPr>
        <a:xfrm>
          <a:off x="0" y="0"/>
          <a:ext cx="0" cy="0"/>
          <a:chOff x="0" y="0"/>
          <a:chExt cx="0" cy="0"/>
        </a:xfrm>
      </p:grpSpPr>
      <p:sp>
        <p:nvSpPr>
          <p:cNvPr id="2" name="Text 0"/>
          <p:cNvSpPr/>
          <p:nvPr/>
        </p:nvSpPr>
        <p:spPr>
          <a:xfrm>
            <a:off x="731502" y="548626"/>
            <a:ext cx="10972526" cy="609585"/>
          </a:xfrm>
          <a:prstGeom prst="rect">
            <a:avLst/>
          </a:prstGeom>
          <a:noFill/>
          <a:ln/>
        </p:spPr>
        <p:txBody>
          <a:bodyPr wrap="square" lIns="0" tIns="0" rIns="0" bIns="0" rtlCol="0" anchor="ctr"/>
          <a:lstStyle/>
          <a:p>
            <a:pPr indent="0" marL="0">
              <a:buNone/>
            </a:pPr>
            <a:r>
              <a:rPr lang="en-US" sz="3467" dirty="0">
                <a:solidFill>
                  <a:srgbClr val="1A1A1A"/>
                </a:solidFill>
                <a:latin typeface="Garamond" pitchFamily="34" charset="0"/>
                <a:ea typeface="Garamond" pitchFamily="34" charset="-122"/>
                <a:cs typeface="Garamond" pitchFamily="34" charset="-120"/>
              </a:rPr>
              <a:t>The scope, in order of cost</a:t>
            </a:r>
            <a:endParaRPr lang="en-US" sz="3467" dirty="0"/>
          </a:p>
        </p:txBody>
      </p:sp>
      <p:sp>
        <p:nvSpPr>
          <p:cNvPr id="3" name="Text 1"/>
          <p:cNvSpPr/>
          <p:nvPr/>
        </p:nvSpPr>
        <p:spPr>
          <a:xfrm>
            <a:off x="731502" y="1219170"/>
            <a:ext cx="10972526" cy="365751"/>
          </a:xfrm>
          <a:prstGeom prst="rect">
            <a:avLst/>
          </a:prstGeom>
          <a:noFill/>
          <a:ln/>
        </p:spPr>
        <p:txBody>
          <a:bodyPr wrap="square" lIns="0" tIns="0" rIns="0" bIns="0" rtlCol="0" anchor="ctr"/>
          <a:lstStyle/>
          <a:p>
            <a:pPr indent="0" marL="0">
              <a:buNone/>
            </a:pPr>
            <a:r>
              <a:rPr lang="en-US" sz="1467" i="1" dirty="0">
                <a:solidFill>
                  <a:srgbClr val="6B6258"/>
                </a:solidFill>
                <a:latin typeface="Garamond" pitchFamily="34" charset="0"/>
                <a:ea typeface="Garamond" pitchFamily="34" charset="-122"/>
                <a:cs typeface="Garamond" pitchFamily="34" charset="-120"/>
              </a:rPr>
              <a:t>Each row is grant + match. Bar length is total project cost.</a:t>
            </a:r>
            <a:endParaRPr lang="en-US" sz="1467" dirty="0"/>
          </a:p>
        </p:txBody>
      </p:sp>
      <p:sp>
        <p:nvSpPr>
          <p:cNvPr id="4" name="Shape 2"/>
          <p:cNvSpPr/>
          <p:nvPr/>
        </p:nvSpPr>
        <p:spPr>
          <a:xfrm>
            <a:off x="731502" y="1645879"/>
            <a:ext cx="10972526" cy="0"/>
          </a:xfrm>
          <a:prstGeom prst="line">
            <a:avLst/>
          </a:prstGeom>
          <a:noFill/>
          <a:ln w="6350">
            <a:solidFill>
              <a:srgbClr val="BFB8AD"/>
            </a:solidFill>
            <a:prstDash val="solid"/>
          </a:ln>
        </p:spPr>
      </p:sp>
      <p:sp>
        <p:nvSpPr>
          <p:cNvPr id="5" name="Text 3"/>
          <p:cNvSpPr/>
          <p:nvPr/>
        </p:nvSpPr>
        <p:spPr>
          <a:xfrm>
            <a:off x="731502" y="1889713"/>
            <a:ext cx="1341086" cy="243834"/>
          </a:xfrm>
          <a:prstGeom prst="rect">
            <a:avLst/>
          </a:prstGeom>
          <a:noFill/>
          <a:ln/>
        </p:spPr>
        <p:txBody>
          <a:bodyPr wrap="square" lIns="0" tIns="0" rIns="0" bIns="0" rtlCol="0" anchor="ctr"/>
          <a:lstStyle/>
          <a:p>
            <a:pPr indent="0" marL="0">
              <a:buNone/>
            </a:pPr>
            <a:r>
              <a:rPr lang="en-US" sz="1267" b="1" i="1" dirty="0">
                <a:solidFill>
                  <a:srgbClr val="6B6258"/>
                </a:solidFill>
                <a:latin typeface="Garamond" pitchFamily="34" charset="0"/>
                <a:ea typeface="Garamond" pitchFamily="34" charset="-122"/>
                <a:cs typeface="Garamond" pitchFamily="34" charset="-120"/>
              </a:rPr>
              <a:t>Trade</a:t>
            </a:r>
            <a:endParaRPr lang="en-US" sz="1267" dirty="0"/>
          </a:p>
        </p:txBody>
      </p:sp>
      <p:sp>
        <p:nvSpPr>
          <p:cNvPr id="6" name="Text 4"/>
          <p:cNvSpPr/>
          <p:nvPr/>
        </p:nvSpPr>
        <p:spPr>
          <a:xfrm>
            <a:off x="2072588" y="1889713"/>
            <a:ext cx="4632844" cy="243834"/>
          </a:xfrm>
          <a:prstGeom prst="rect">
            <a:avLst/>
          </a:prstGeom>
          <a:noFill/>
          <a:ln/>
        </p:spPr>
        <p:txBody>
          <a:bodyPr wrap="square" lIns="0" tIns="0" rIns="0" bIns="0" rtlCol="0" anchor="ctr"/>
          <a:lstStyle/>
          <a:p>
            <a:pPr indent="0" marL="0">
              <a:buNone/>
            </a:pPr>
            <a:r>
              <a:rPr lang="en-US" sz="1267" b="1" i="1" dirty="0">
                <a:solidFill>
                  <a:srgbClr val="6B6258"/>
                </a:solidFill>
                <a:latin typeface="Garamond" pitchFamily="34" charset="0"/>
                <a:ea typeface="Garamond" pitchFamily="34" charset="-122"/>
                <a:cs typeface="Garamond" pitchFamily="34" charset="-120"/>
              </a:rPr>
              <a:t>Description</a:t>
            </a:r>
            <a:endParaRPr lang="en-US" sz="1267" dirty="0"/>
          </a:p>
        </p:txBody>
      </p:sp>
      <p:sp>
        <p:nvSpPr>
          <p:cNvPr id="7" name="Text 5"/>
          <p:cNvSpPr/>
          <p:nvPr/>
        </p:nvSpPr>
        <p:spPr>
          <a:xfrm>
            <a:off x="6705432" y="1889713"/>
            <a:ext cx="1219170" cy="243834"/>
          </a:xfrm>
          <a:prstGeom prst="rect">
            <a:avLst/>
          </a:prstGeom>
          <a:noFill/>
          <a:ln/>
        </p:spPr>
        <p:txBody>
          <a:bodyPr wrap="square" lIns="0" tIns="0" rIns="0" bIns="0" rtlCol="0" anchor="ctr"/>
          <a:lstStyle/>
          <a:p>
            <a:pPr algn="r" indent="0" marL="0">
              <a:buNone/>
            </a:pPr>
            <a:r>
              <a:rPr lang="en-US" sz="1267" b="1" i="1" dirty="0">
                <a:solidFill>
                  <a:srgbClr val="6B6258"/>
                </a:solidFill>
                <a:latin typeface="Garamond" pitchFamily="34" charset="0"/>
                <a:ea typeface="Garamond" pitchFamily="34" charset="-122"/>
                <a:cs typeface="Garamond" pitchFamily="34" charset="-120"/>
              </a:rPr>
              <a:t>Project total</a:t>
            </a:r>
            <a:endParaRPr lang="en-US" sz="1267" dirty="0"/>
          </a:p>
        </p:txBody>
      </p:sp>
      <p:sp>
        <p:nvSpPr>
          <p:cNvPr id="8" name="Text 6"/>
          <p:cNvSpPr/>
          <p:nvPr/>
        </p:nvSpPr>
        <p:spPr>
          <a:xfrm>
            <a:off x="8046519" y="1889713"/>
            <a:ext cx="3535592" cy="243834"/>
          </a:xfrm>
          <a:prstGeom prst="rect">
            <a:avLst/>
          </a:prstGeom>
          <a:noFill/>
          <a:ln/>
        </p:spPr>
        <p:txBody>
          <a:bodyPr wrap="square" lIns="0" tIns="0" rIns="0" bIns="0" rtlCol="0" anchor="ctr"/>
          <a:lstStyle/>
          <a:p>
            <a:pPr indent="0" marL="0">
              <a:buNone/>
            </a:pPr>
            <a:r>
              <a:rPr lang="en-US" sz="1267" b="1" i="1" dirty="0">
                <a:solidFill>
                  <a:srgbClr val="6B6258"/>
                </a:solidFill>
                <a:latin typeface="Garamond" pitchFamily="34" charset="0"/>
                <a:ea typeface="Garamond" pitchFamily="34" charset="-122"/>
                <a:cs typeface="Garamond" pitchFamily="34" charset="-120"/>
              </a:rPr>
              <a:t>Relative cost</a:t>
            </a:r>
            <a:endParaRPr lang="en-US" sz="1267" dirty="0"/>
          </a:p>
        </p:txBody>
      </p:sp>
      <p:sp>
        <p:nvSpPr>
          <p:cNvPr id="9" name="Shape 7"/>
          <p:cNvSpPr/>
          <p:nvPr/>
        </p:nvSpPr>
        <p:spPr>
          <a:xfrm>
            <a:off x="731502" y="2157930"/>
            <a:ext cx="10850609" cy="0"/>
          </a:xfrm>
          <a:prstGeom prst="line">
            <a:avLst/>
          </a:prstGeom>
          <a:noFill/>
          <a:ln w="6350">
            <a:solidFill>
              <a:srgbClr val="BFB8AD"/>
            </a:solidFill>
            <a:prstDash val="solid"/>
          </a:ln>
        </p:spPr>
      </p:sp>
      <p:sp>
        <p:nvSpPr>
          <p:cNvPr id="10" name="Text 8"/>
          <p:cNvSpPr/>
          <p:nvPr/>
        </p:nvSpPr>
        <p:spPr>
          <a:xfrm>
            <a:off x="731502" y="2218889"/>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Framing</a:t>
            </a:r>
            <a:endParaRPr lang="en-US" sz="1400" dirty="0"/>
          </a:p>
        </p:txBody>
      </p:sp>
      <p:sp>
        <p:nvSpPr>
          <p:cNvPr id="11" name="Text 9"/>
          <p:cNvSpPr/>
          <p:nvPr/>
        </p:nvSpPr>
        <p:spPr>
          <a:xfrm>
            <a:off x="2072588" y="2218889"/>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Repair sills and stage framing</a:t>
            </a:r>
            <a:endParaRPr lang="en-US" sz="1400" dirty="0"/>
          </a:p>
        </p:txBody>
      </p:sp>
      <p:sp>
        <p:nvSpPr>
          <p:cNvPr id="12" name="Text 10"/>
          <p:cNvSpPr/>
          <p:nvPr/>
        </p:nvSpPr>
        <p:spPr>
          <a:xfrm>
            <a:off x="6705432" y="2218889"/>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$33,428</a:t>
            </a:r>
            <a:endParaRPr lang="en-US" sz="1400" dirty="0"/>
          </a:p>
        </p:txBody>
      </p:sp>
      <p:sp>
        <p:nvSpPr>
          <p:cNvPr id="13" name="Shape 11"/>
          <p:cNvSpPr/>
          <p:nvPr/>
        </p:nvSpPr>
        <p:spPr>
          <a:xfrm>
            <a:off x="8046519" y="2292039"/>
            <a:ext cx="3413675" cy="121917"/>
          </a:xfrm>
          <a:prstGeom prst="rect">
            <a:avLst/>
          </a:prstGeom>
          <a:solidFill>
            <a:srgbClr val="C9A227"/>
          </a:solidFill>
          <a:ln/>
        </p:spPr>
      </p:sp>
      <p:sp>
        <p:nvSpPr>
          <p:cNvPr id="14" name="Text 12"/>
          <p:cNvSpPr/>
          <p:nvPr/>
        </p:nvSpPr>
        <p:spPr>
          <a:xfrm>
            <a:off x="731502" y="2487106"/>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Rigging</a:t>
            </a:r>
            <a:endParaRPr lang="en-US" sz="1400" dirty="0"/>
          </a:p>
        </p:txBody>
      </p:sp>
      <p:sp>
        <p:nvSpPr>
          <p:cNvPr id="15" name="Text 13"/>
          <p:cNvSpPr/>
          <p:nvPr/>
        </p:nvSpPr>
        <p:spPr>
          <a:xfrm>
            <a:off x="2072588" y="2487106"/>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Support load-bearing walls during work</a:t>
            </a:r>
            <a:endParaRPr lang="en-US" sz="1400" dirty="0"/>
          </a:p>
        </p:txBody>
      </p:sp>
      <p:sp>
        <p:nvSpPr>
          <p:cNvPr id="16" name="Text 14"/>
          <p:cNvSpPr/>
          <p:nvPr/>
        </p:nvSpPr>
        <p:spPr>
          <a:xfrm>
            <a:off x="6705432" y="2487106"/>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$19,605</a:t>
            </a:r>
            <a:endParaRPr lang="en-US" sz="1400" dirty="0"/>
          </a:p>
        </p:txBody>
      </p:sp>
      <p:sp>
        <p:nvSpPr>
          <p:cNvPr id="17" name="Shape 15"/>
          <p:cNvSpPr/>
          <p:nvPr/>
        </p:nvSpPr>
        <p:spPr>
          <a:xfrm>
            <a:off x="8046519" y="2560256"/>
            <a:ext cx="2002067" cy="121917"/>
          </a:xfrm>
          <a:prstGeom prst="rect">
            <a:avLst/>
          </a:prstGeom>
          <a:solidFill>
            <a:srgbClr val="C9A227"/>
          </a:solidFill>
          <a:ln/>
        </p:spPr>
      </p:sp>
      <p:sp>
        <p:nvSpPr>
          <p:cNvPr id="18" name="Text 16"/>
          <p:cNvSpPr/>
          <p:nvPr/>
        </p:nvSpPr>
        <p:spPr>
          <a:xfrm>
            <a:off x="731502" y="2755323"/>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Cladding</a:t>
            </a:r>
            <a:endParaRPr lang="en-US" sz="1400" dirty="0"/>
          </a:p>
        </p:txBody>
      </p:sp>
      <p:sp>
        <p:nvSpPr>
          <p:cNvPr id="19" name="Text 17"/>
          <p:cNvSpPr/>
          <p:nvPr/>
        </p:nvSpPr>
        <p:spPr>
          <a:xfrm>
            <a:off x="2072588" y="2755323"/>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T&amp;G boards, cedar shingles at repair points</a:t>
            </a:r>
            <a:endParaRPr lang="en-US" sz="1400" dirty="0"/>
          </a:p>
        </p:txBody>
      </p:sp>
      <p:sp>
        <p:nvSpPr>
          <p:cNvPr id="20" name="Text 18"/>
          <p:cNvSpPr/>
          <p:nvPr/>
        </p:nvSpPr>
        <p:spPr>
          <a:xfrm>
            <a:off x="6705432" y="2755323"/>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$16,074</a:t>
            </a:r>
            <a:endParaRPr lang="en-US" sz="1400" dirty="0"/>
          </a:p>
        </p:txBody>
      </p:sp>
      <p:sp>
        <p:nvSpPr>
          <p:cNvPr id="21" name="Shape 19"/>
          <p:cNvSpPr/>
          <p:nvPr/>
        </p:nvSpPr>
        <p:spPr>
          <a:xfrm>
            <a:off x="8046519" y="2828473"/>
            <a:ext cx="1641480" cy="121917"/>
          </a:xfrm>
          <a:prstGeom prst="rect">
            <a:avLst/>
          </a:prstGeom>
          <a:solidFill>
            <a:srgbClr val="C9A227"/>
          </a:solidFill>
          <a:ln/>
        </p:spPr>
      </p:sp>
      <p:sp>
        <p:nvSpPr>
          <p:cNvPr id="22" name="Text 20"/>
          <p:cNvSpPr/>
          <p:nvPr/>
        </p:nvSpPr>
        <p:spPr>
          <a:xfrm>
            <a:off x="731502" y="3023540"/>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Concrete</a:t>
            </a:r>
            <a:endParaRPr lang="en-US" sz="1400" dirty="0"/>
          </a:p>
        </p:txBody>
      </p:sp>
      <p:sp>
        <p:nvSpPr>
          <p:cNvPr id="23" name="Text 21"/>
          <p:cNvSpPr/>
          <p:nvPr/>
        </p:nvSpPr>
        <p:spPr>
          <a:xfrm>
            <a:off x="2072588" y="3023540"/>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Footers for south wall and deck piers</a:t>
            </a:r>
            <a:endParaRPr lang="en-US" sz="1400" dirty="0"/>
          </a:p>
        </p:txBody>
      </p:sp>
      <p:sp>
        <p:nvSpPr>
          <p:cNvPr id="24" name="Text 22"/>
          <p:cNvSpPr/>
          <p:nvPr/>
        </p:nvSpPr>
        <p:spPr>
          <a:xfrm>
            <a:off x="6705432" y="3023540"/>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$10,280</a:t>
            </a:r>
            <a:endParaRPr lang="en-US" sz="1400" dirty="0"/>
          </a:p>
        </p:txBody>
      </p:sp>
      <p:sp>
        <p:nvSpPr>
          <p:cNvPr id="25" name="Shape 23"/>
          <p:cNvSpPr/>
          <p:nvPr/>
        </p:nvSpPr>
        <p:spPr>
          <a:xfrm>
            <a:off x="8046519" y="3096691"/>
            <a:ext cx="1049796" cy="121917"/>
          </a:xfrm>
          <a:prstGeom prst="rect">
            <a:avLst/>
          </a:prstGeom>
          <a:solidFill>
            <a:srgbClr val="C9A227"/>
          </a:solidFill>
          <a:ln/>
        </p:spPr>
      </p:sp>
      <p:sp>
        <p:nvSpPr>
          <p:cNvPr id="26" name="Text 24"/>
          <p:cNvSpPr/>
          <p:nvPr/>
        </p:nvSpPr>
        <p:spPr>
          <a:xfrm>
            <a:off x="731502" y="3291758"/>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Demolition</a:t>
            </a:r>
            <a:endParaRPr lang="en-US" sz="1400" dirty="0"/>
          </a:p>
        </p:txBody>
      </p:sp>
      <p:sp>
        <p:nvSpPr>
          <p:cNvPr id="27" name="Text 25"/>
          <p:cNvSpPr/>
          <p:nvPr/>
        </p:nvSpPr>
        <p:spPr>
          <a:xfrm>
            <a:off x="2072588" y="3291758"/>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Selective removal: walls, shingles, concrete</a:t>
            </a:r>
            <a:endParaRPr lang="en-US" sz="1400" dirty="0"/>
          </a:p>
        </p:txBody>
      </p:sp>
      <p:sp>
        <p:nvSpPr>
          <p:cNvPr id="28" name="Text 26"/>
          <p:cNvSpPr/>
          <p:nvPr/>
        </p:nvSpPr>
        <p:spPr>
          <a:xfrm>
            <a:off x="6705432" y="3291758"/>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$9,882</a:t>
            </a:r>
            <a:endParaRPr lang="en-US" sz="1400" dirty="0"/>
          </a:p>
        </p:txBody>
      </p:sp>
      <p:sp>
        <p:nvSpPr>
          <p:cNvPr id="29" name="Shape 27"/>
          <p:cNvSpPr/>
          <p:nvPr/>
        </p:nvSpPr>
        <p:spPr>
          <a:xfrm>
            <a:off x="8046519" y="3364908"/>
            <a:ext cx="1009152" cy="121917"/>
          </a:xfrm>
          <a:prstGeom prst="rect">
            <a:avLst/>
          </a:prstGeom>
          <a:solidFill>
            <a:srgbClr val="C9A227"/>
          </a:solidFill>
          <a:ln/>
        </p:spPr>
      </p:sp>
      <p:sp>
        <p:nvSpPr>
          <p:cNvPr id="30" name="Text 28"/>
          <p:cNvSpPr/>
          <p:nvPr/>
        </p:nvSpPr>
        <p:spPr>
          <a:xfrm>
            <a:off x="731502" y="3559975"/>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Site</a:t>
            </a:r>
            <a:endParaRPr lang="en-US" sz="1400" dirty="0"/>
          </a:p>
        </p:txBody>
      </p:sp>
      <p:sp>
        <p:nvSpPr>
          <p:cNvPr id="31" name="Text 29"/>
          <p:cNvSpPr/>
          <p:nvPr/>
        </p:nvSpPr>
        <p:spPr>
          <a:xfrm>
            <a:off x="2072588" y="3559975"/>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Trenching, grading, subsurface drainage</a:t>
            </a:r>
            <a:endParaRPr lang="en-US" sz="1400" dirty="0"/>
          </a:p>
        </p:txBody>
      </p:sp>
      <p:sp>
        <p:nvSpPr>
          <p:cNvPr id="32" name="Text 30"/>
          <p:cNvSpPr/>
          <p:nvPr/>
        </p:nvSpPr>
        <p:spPr>
          <a:xfrm>
            <a:off x="6705432" y="3559975"/>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$8,985</a:t>
            </a:r>
            <a:endParaRPr lang="en-US" sz="1400" dirty="0"/>
          </a:p>
        </p:txBody>
      </p:sp>
      <p:sp>
        <p:nvSpPr>
          <p:cNvPr id="33" name="Shape 31"/>
          <p:cNvSpPr/>
          <p:nvPr/>
        </p:nvSpPr>
        <p:spPr>
          <a:xfrm>
            <a:off x="8046519" y="3633125"/>
            <a:ext cx="917550" cy="121917"/>
          </a:xfrm>
          <a:prstGeom prst="rect">
            <a:avLst/>
          </a:prstGeom>
          <a:solidFill>
            <a:srgbClr val="C9A227"/>
          </a:solidFill>
          <a:ln/>
        </p:spPr>
      </p:sp>
      <p:sp>
        <p:nvSpPr>
          <p:cNvPr id="34" name="Text 32"/>
          <p:cNvSpPr/>
          <p:nvPr/>
        </p:nvSpPr>
        <p:spPr>
          <a:xfrm>
            <a:off x="731502" y="3828192"/>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Electric</a:t>
            </a:r>
            <a:endParaRPr lang="en-US" sz="1400" dirty="0"/>
          </a:p>
        </p:txBody>
      </p:sp>
      <p:sp>
        <p:nvSpPr>
          <p:cNvPr id="35" name="Text 33"/>
          <p:cNvSpPr/>
          <p:nvPr/>
        </p:nvSpPr>
        <p:spPr>
          <a:xfrm>
            <a:off x="2072588" y="3828192"/>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100A → 200A · heater circuits · 4 heaters</a:t>
            </a:r>
            <a:endParaRPr lang="en-US" sz="1400" dirty="0"/>
          </a:p>
        </p:txBody>
      </p:sp>
      <p:sp>
        <p:nvSpPr>
          <p:cNvPr id="36" name="Text 34"/>
          <p:cNvSpPr/>
          <p:nvPr/>
        </p:nvSpPr>
        <p:spPr>
          <a:xfrm>
            <a:off x="6705432" y="3828192"/>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$8,719</a:t>
            </a:r>
            <a:endParaRPr lang="en-US" sz="1400" dirty="0"/>
          </a:p>
        </p:txBody>
      </p:sp>
      <p:sp>
        <p:nvSpPr>
          <p:cNvPr id="37" name="Shape 35"/>
          <p:cNvSpPr/>
          <p:nvPr/>
        </p:nvSpPr>
        <p:spPr>
          <a:xfrm>
            <a:off x="8046519" y="3901342"/>
            <a:ext cx="890386" cy="121917"/>
          </a:xfrm>
          <a:prstGeom prst="rect">
            <a:avLst/>
          </a:prstGeom>
          <a:solidFill>
            <a:srgbClr val="C9A227"/>
          </a:solidFill>
          <a:ln/>
        </p:spPr>
      </p:sp>
      <p:sp>
        <p:nvSpPr>
          <p:cNvPr id="38" name="Text 36"/>
          <p:cNvSpPr/>
          <p:nvPr/>
        </p:nvSpPr>
        <p:spPr>
          <a:xfrm>
            <a:off x="731502" y="4096410"/>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Mobilization</a:t>
            </a:r>
            <a:endParaRPr lang="en-US" sz="1400" dirty="0"/>
          </a:p>
        </p:txBody>
      </p:sp>
      <p:sp>
        <p:nvSpPr>
          <p:cNvPr id="39" name="Text 37"/>
          <p:cNvSpPr/>
          <p:nvPr/>
        </p:nvSpPr>
        <p:spPr>
          <a:xfrm>
            <a:off x="2072588" y="4096410"/>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Staging, haul-in, tear-down</a:t>
            </a:r>
            <a:endParaRPr lang="en-US" sz="1400" dirty="0"/>
          </a:p>
        </p:txBody>
      </p:sp>
      <p:sp>
        <p:nvSpPr>
          <p:cNvPr id="40" name="Text 38"/>
          <p:cNvSpPr/>
          <p:nvPr/>
        </p:nvSpPr>
        <p:spPr>
          <a:xfrm>
            <a:off x="6705432" y="4096410"/>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$7,554</a:t>
            </a:r>
            <a:endParaRPr lang="en-US" sz="1400" dirty="0"/>
          </a:p>
        </p:txBody>
      </p:sp>
      <p:sp>
        <p:nvSpPr>
          <p:cNvPr id="41" name="Shape 39"/>
          <p:cNvSpPr/>
          <p:nvPr/>
        </p:nvSpPr>
        <p:spPr>
          <a:xfrm>
            <a:off x="8046519" y="4169560"/>
            <a:ext cx="771416" cy="121917"/>
          </a:xfrm>
          <a:prstGeom prst="rect">
            <a:avLst/>
          </a:prstGeom>
          <a:solidFill>
            <a:srgbClr val="C9A227"/>
          </a:solidFill>
          <a:ln/>
        </p:spPr>
      </p:sp>
      <p:sp>
        <p:nvSpPr>
          <p:cNvPr id="42" name="Text 40"/>
          <p:cNvSpPr/>
          <p:nvPr/>
        </p:nvSpPr>
        <p:spPr>
          <a:xfrm>
            <a:off x="731502" y="4364627"/>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Masonry</a:t>
            </a:r>
            <a:endParaRPr lang="en-US" sz="1400" dirty="0"/>
          </a:p>
        </p:txBody>
      </p:sp>
      <p:sp>
        <p:nvSpPr>
          <p:cNvPr id="43" name="Text 41"/>
          <p:cNvSpPr/>
          <p:nvPr/>
        </p:nvSpPr>
        <p:spPr>
          <a:xfrm>
            <a:off x="2072588" y="4364627"/>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Block foundation and pier construction</a:t>
            </a:r>
            <a:endParaRPr lang="en-US" sz="1400" dirty="0"/>
          </a:p>
        </p:txBody>
      </p:sp>
      <p:sp>
        <p:nvSpPr>
          <p:cNvPr id="44" name="Text 42"/>
          <p:cNvSpPr/>
          <p:nvPr/>
        </p:nvSpPr>
        <p:spPr>
          <a:xfrm>
            <a:off x="6705432" y="4364627"/>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$6,990</a:t>
            </a:r>
            <a:endParaRPr lang="en-US" sz="1400" dirty="0"/>
          </a:p>
        </p:txBody>
      </p:sp>
      <p:sp>
        <p:nvSpPr>
          <p:cNvPr id="45" name="Shape 43"/>
          <p:cNvSpPr/>
          <p:nvPr/>
        </p:nvSpPr>
        <p:spPr>
          <a:xfrm>
            <a:off x="8046519" y="4437777"/>
            <a:ext cx="713820" cy="121917"/>
          </a:xfrm>
          <a:prstGeom prst="rect">
            <a:avLst/>
          </a:prstGeom>
          <a:solidFill>
            <a:srgbClr val="C9A227"/>
          </a:solidFill>
          <a:ln/>
        </p:spPr>
      </p:sp>
      <p:sp>
        <p:nvSpPr>
          <p:cNvPr id="46" name="Text 44"/>
          <p:cNvSpPr/>
          <p:nvPr/>
        </p:nvSpPr>
        <p:spPr>
          <a:xfrm>
            <a:off x="731502" y="4632844"/>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Doors</a:t>
            </a:r>
            <a:endParaRPr lang="en-US" sz="1400" dirty="0"/>
          </a:p>
        </p:txBody>
      </p:sp>
      <p:sp>
        <p:nvSpPr>
          <p:cNvPr id="47" name="Text 45"/>
          <p:cNvSpPr/>
          <p:nvPr/>
        </p:nvSpPr>
        <p:spPr>
          <a:xfrm>
            <a:off x="2072588" y="4632844"/>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Remove, install new sills, reinstall (3)</a:t>
            </a:r>
            <a:endParaRPr lang="en-US" sz="1400" dirty="0"/>
          </a:p>
        </p:txBody>
      </p:sp>
      <p:sp>
        <p:nvSpPr>
          <p:cNvPr id="48" name="Text 46"/>
          <p:cNvSpPr/>
          <p:nvPr/>
        </p:nvSpPr>
        <p:spPr>
          <a:xfrm>
            <a:off x="6705432" y="4632844"/>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$3,303</a:t>
            </a:r>
            <a:endParaRPr lang="en-US" sz="1400" dirty="0"/>
          </a:p>
        </p:txBody>
      </p:sp>
      <p:sp>
        <p:nvSpPr>
          <p:cNvPr id="49" name="Shape 47"/>
          <p:cNvSpPr/>
          <p:nvPr/>
        </p:nvSpPr>
        <p:spPr>
          <a:xfrm>
            <a:off x="8046519" y="4705994"/>
            <a:ext cx="337303" cy="121917"/>
          </a:xfrm>
          <a:prstGeom prst="rect">
            <a:avLst/>
          </a:prstGeom>
          <a:solidFill>
            <a:srgbClr val="C9A227"/>
          </a:solidFill>
          <a:ln/>
        </p:spPr>
      </p:sp>
      <p:sp>
        <p:nvSpPr>
          <p:cNvPr id="50" name="Text 48"/>
          <p:cNvSpPr/>
          <p:nvPr/>
        </p:nvSpPr>
        <p:spPr>
          <a:xfrm>
            <a:off x="731502" y="4901061"/>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Paint</a:t>
            </a:r>
            <a:endParaRPr lang="en-US" sz="1400" dirty="0"/>
          </a:p>
        </p:txBody>
      </p:sp>
      <p:sp>
        <p:nvSpPr>
          <p:cNvPr id="51" name="Text 49"/>
          <p:cNvSpPr/>
          <p:nvPr/>
        </p:nvSpPr>
        <p:spPr>
          <a:xfrm>
            <a:off x="2072588" y="4901061"/>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Touch up: doors, window, shutters</a:t>
            </a:r>
            <a:endParaRPr lang="en-US" sz="1400" dirty="0"/>
          </a:p>
        </p:txBody>
      </p:sp>
      <p:sp>
        <p:nvSpPr>
          <p:cNvPr id="52" name="Text 50"/>
          <p:cNvSpPr/>
          <p:nvPr/>
        </p:nvSpPr>
        <p:spPr>
          <a:xfrm>
            <a:off x="6705432" y="4901061"/>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$3,196</a:t>
            </a:r>
            <a:endParaRPr lang="en-US" sz="1400" dirty="0"/>
          </a:p>
        </p:txBody>
      </p:sp>
      <p:sp>
        <p:nvSpPr>
          <p:cNvPr id="53" name="Shape 51"/>
          <p:cNvSpPr/>
          <p:nvPr/>
        </p:nvSpPr>
        <p:spPr>
          <a:xfrm>
            <a:off x="8046519" y="4974212"/>
            <a:ext cx="326376" cy="121917"/>
          </a:xfrm>
          <a:prstGeom prst="rect">
            <a:avLst/>
          </a:prstGeom>
          <a:solidFill>
            <a:srgbClr val="C9A227"/>
          </a:solidFill>
          <a:ln/>
        </p:spPr>
      </p:sp>
      <p:sp>
        <p:nvSpPr>
          <p:cNvPr id="54" name="Text 52"/>
          <p:cNvSpPr/>
          <p:nvPr/>
        </p:nvSpPr>
        <p:spPr>
          <a:xfrm>
            <a:off x="731502" y="5169279"/>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Milling</a:t>
            </a:r>
            <a:endParaRPr lang="en-US" sz="1400" dirty="0"/>
          </a:p>
        </p:txBody>
      </p:sp>
      <p:sp>
        <p:nvSpPr>
          <p:cNvPr id="55" name="Text 53"/>
          <p:cNvSpPr/>
          <p:nvPr/>
        </p:nvSpPr>
        <p:spPr>
          <a:xfrm>
            <a:off x="2072588" y="5169279"/>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Rough-sawn boards and timbers</a:t>
            </a:r>
            <a:endParaRPr lang="en-US" sz="1400" dirty="0"/>
          </a:p>
        </p:txBody>
      </p:sp>
      <p:sp>
        <p:nvSpPr>
          <p:cNvPr id="56" name="Text 54"/>
          <p:cNvSpPr/>
          <p:nvPr/>
        </p:nvSpPr>
        <p:spPr>
          <a:xfrm>
            <a:off x="6705432" y="5169279"/>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$3,122</a:t>
            </a:r>
            <a:endParaRPr lang="en-US" sz="1400" dirty="0"/>
          </a:p>
        </p:txBody>
      </p:sp>
      <p:sp>
        <p:nvSpPr>
          <p:cNvPr id="57" name="Shape 55"/>
          <p:cNvSpPr/>
          <p:nvPr/>
        </p:nvSpPr>
        <p:spPr>
          <a:xfrm>
            <a:off x="8046519" y="5242429"/>
            <a:ext cx="318819" cy="121917"/>
          </a:xfrm>
          <a:prstGeom prst="rect">
            <a:avLst/>
          </a:prstGeom>
          <a:solidFill>
            <a:srgbClr val="C9A227"/>
          </a:solidFill>
          <a:ln/>
        </p:spPr>
      </p:sp>
      <p:sp>
        <p:nvSpPr>
          <p:cNvPr id="58" name="Text 56"/>
          <p:cNvSpPr/>
          <p:nvPr/>
        </p:nvSpPr>
        <p:spPr>
          <a:xfrm>
            <a:off x="731502" y="5437496"/>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Gutters</a:t>
            </a:r>
            <a:endParaRPr lang="en-US" sz="1400" dirty="0"/>
          </a:p>
        </p:txBody>
      </p:sp>
      <p:sp>
        <p:nvSpPr>
          <p:cNvPr id="59" name="Text 57"/>
          <p:cNvSpPr/>
          <p:nvPr/>
        </p:nvSpPr>
        <p:spPr>
          <a:xfrm>
            <a:off x="2072588" y="5437496"/>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Reconnect to drainage improvements</a:t>
            </a:r>
            <a:endParaRPr lang="en-US" sz="1400" dirty="0"/>
          </a:p>
        </p:txBody>
      </p:sp>
      <p:sp>
        <p:nvSpPr>
          <p:cNvPr id="60" name="Text 58"/>
          <p:cNvSpPr/>
          <p:nvPr/>
        </p:nvSpPr>
        <p:spPr>
          <a:xfrm>
            <a:off x="6705432" y="5437496"/>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$1,215</a:t>
            </a:r>
            <a:endParaRPr lang="en-US" sz="1400" dirty="0"/>
          </a:p>
        </p:txBody>
      </p:sp>
      <p:sp>
        <p:nvSpPr>
          <p:cNvPr id="61" name="Shape 59"/>
          <p:cNvSpPr/>
          <p:nvPr/>
        </p:nvSpPr>
        <p:spPr>
          <a:xfrm>
            <a:off x="8046519" y="5510646"/>
            <a:ext cx="124076" cy="121917"/>
          </a:xfrm>
          <a:prstGeom prst="rect">
            <a:avLst/>
          </a:prstGeom>
          <a:solidFill>
            <a:srgbClr val="C9A227"/>
          </a:solidFill>
          <a:ln/>
        </p:spPr>
      </p:sp>
      <p:sp>
        <p:nvSpPr>
          <p:cNvPr id="62" name="Text 60"/>
          <p:cNvSpPr/>
          <p:nvPr/>
        </p:nvSpPr>
        <p:spPr>
          <a:xfrm>
            <a:off x="731502" y="5705713"/>
            <a:ext cx="1341086" cy="243834"/>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Windows</a:t>
            </a:r>
            <a:endParaRPr lang="en-US" sz="1400" dirty="0"/>
          </a:p>
        </p:txBody>
      </p:sp>
      <p:sp>
        <p:nvSpPr>
          <p:cNvPr id="63" name="Text 61"/>
          <p:cNvSpPr/>
          <p:nvPr/>
        </p:nvSpPr>
        <p:spPr>
          <a:xfrm>
            <a:off x="2072588" y="5705713"/>
            <a:ext cx="4632844" cy="243834"/>
          </a:xfrm>
          <a:prstGeom prst="rect">
            <a:avLst/>
          </a:prstGeom>
          <a:noFill/>
          <a:ln/>
        </p:spPr>
        <p:txBody>
          <a:bodyPr wrap="square" lIns="0" tIns="0" rIns="0" bIns="0" rtlCol="0" anchor="ctr"/>
          <a:lstStyle/>
          <a:p>
            <a:pPr indent="0" marL="0">
              <a:buNone/>
            </a:pPr>
            <a:r>
              <a:rPr lang="en-US" sz="1400" dirty="0">
                <a:solidFill>
                  <a:srgbClr val="3F4A4F"/>
                </a:solidFill>
                <a:latin typeface="Garamond" pitchFamily="34" charset="0"/>
                <a:ea typeface="Garamond" pitchFamily="34" charset="-122"/>
                <a:cs typeface="Garamond" pitchFamily="34" charset="-120"/>
              </a:rPr>
              <a:t>Rehang one pair of shutters</a:t>
            </a:r>
            <a:endParaRPr lang="en-US" sz="1400" dirty="0"/>
          </a:p>
        </p:txBody>
      </p:sp>
      <p:sp>
        <p:nvSpPr>
          <p:cNvPr id="64" name="Text 62"/>
          <p:cNvSpPr/>
          <p:nvPr/>
        </p:nvSpPr>
        <p:spPr>
          <a:xfrm>
            <a:off x="6705432" y="5705713"/>
            <a:ext cx="1219170" cy="243834"/>
          </a:xfrm>
          <a:prstGeom prst="rect">
            <a:avLst/>
          </a:prstGeom>
          <a:noFill/>
          <a:ln/>
        </p:spPr>
        <p:txBody>
          <a:bodyPr wrap="square" lIns="0" tIns="0" rIns="0" bIns="0" rtlCol="0" anchor="ctr"/>
          <a:lstStyle/>
          <a:p>
            <a:pPr algn="r" indent="0" marL="0">
              <a:buNone/>
            </a:pPr>
            <a:r>
              <a:rPr lang="en-US" sz="1400" dirty="0">
                <a:solidFill>
                  <a:srgbClr val="1A1A1A"/>
                </a:solidFill>
                <a:latin typeface="Garamond" pitchFamily="34" charset="0"/>
                <a:ea typeface="Garamond" pitchFamily="34" charset="-122"/>
                <a:cs typeface="Garamond" pitchFamily="34" charset="-120"/>
              </a:rPr>
              <a:t>$1,167</a:t>
            </a:r>
            <a:endParaRPr lang="en-US" sz="1400" dirty="0"/>
          </a:p>
        </p:txBody>
      </p:sp>
      <p:sp>
        <p:nvSpPr>
          <p:cNvPr id="65" name="Shape 63"/>
          <p:cNvSpPr/>
          <p:nvPr/>
        </p:nvSpPr>
        <p:spPr>
          <a:xfrm>
            <a:off x="8046519" y="5778864"/>
            <a:ext cx="119174" cy="121917"/>
          </a:xfrm>
          <a:prstGeom prst="rect">
            <a:avLst/>
          </a:prstGeom>
          <a:solidFill>
            <a:srgbClr val="C9A227"/>
          </a:solidFill>
          <a:ln/>
        </p:spPr>
      </p:sp>
      <p:sp>
        <p:nvSpPr>
          <p:cNvPr id="66" name="Shape 64"/>
          <p:cNvSpPr/>
          <p:nvPr/>
        </p:nvSpPr>
        <p:spPr>
          <a:xfrm>
            <a:off x="731502" y="6010506"/>
            <a:ext cx="10850609" cy="0"/>
          </a:xfrm>
          <a:prstGeom prst="line">
            <a:avLst/>
          </a:prstGeom>
          <a:noFill/>
          <a:ln w="9525">
            <a:solidFill>
              <a:srgbClr val="1A1A1A"/>
            </a:solidFill>
            <a:prstDash val="solid"/>
          </a:ln>
        </p:spPr>
      </p:sp>
      <p:sp>
        <p:nvSpPr>
          <p:cNvPr id="67" name="Text 65"/>
          <p:cNvSpPr/>
          <p:nvPr/>
        </p:nvSpPr>
        <p:spPr>
          <a:xfrm>
            <a:off x="731502" y="6059273"/>
            <a:ext cx="1341086" cy="268217"/>
          </a:xfrm>
          <a:prstGeom prst="rect">
            <a:avLst/>
          </a:prstGeom>
          <a:noFill/>
          <a:ln/>
        </p:spPr>
        <p:txBody>
          <a:bodyPr wrap="square" lIns="0" tIns="0" rIns="0" bIns="0" rtlCol="0" anchor="ctr"/>
          <a:lstStyle/>
          <a:p>
            <a:pPr indent="0" marL="0">
              <a:buNone/>
            </a:pPr>
            <a:r>
              <a:rPr lang="en-US" sz="1400" b="1" dirty="0">
                <a:solidFill>
                  <a:srgbClr val="1A1A1A"/>
                </a:solidFill>
                <a:latin typeface="Garamond" pitchFamily="34" charset="0"/>
                <a:ea typeface="Garamond" pitchFamily="34" charset="-122"/>
                <a:cs typeface="Garamond" pitchFamily="34" charset="-120"/>
              </a:rPr>
              <a:t>All trades</a:t>
            </a:r>
            <a:endParaRPr lang="en-US" sz="1400" dirty="0"/>
          </a:p>
        </p:txBody>
      </p:sp>
      <p:sp>
        <p:nvSpPr>
          <p:cNvPr id="68" name="Text 66"/>
          <p:cNvSpPr/>
          <p:nvPr/>
        </p:nvSpPr>
        <p:spPr>
          <a:xfrm>
            <a:off x="6705432" y="6059273"/>
            <a:ext cx="1219170" cy="268217"/>
          </a:xfrm>
          <a:prstGeom prst="rect">
            <a:avLst/>
          </a:prstGeom>
          <a:noFill/>
          <a:ln/>
        </p:spPr>
        <p:txBody>
          <a:bodyPr wrap="square" lIns="0" tIns="0" rIns="0" bIns="0" rtlCol="0" anchor="ctr"/>
          <a:lstStyle/>
          <a:p>
            <a:pPr algn="r" indent="0" marL="0">
              <a:buNone/>
            </a:pPr>
            <a:r>
              <a:rPr lang="en-US" sz="1400" b="1" dirty="0">
                <a:solidFill>
                  <a:srgbClr val="1A1A1A"/>
                </a:solidFill>
                <a:latin typeface="Garamond" pitchFamily="34" charset="0"/>
                <a:ea typeface="Garamond" pitchFamily="34" charset="-122"/>
                <a:cs typeface="Garamond" pitchFamily="34" charset="-120"/>
              </a:rPr>
              <a:t>$133,520</a:t>
            </a:r>
            <a:endParaRPr lang="en-US" sz="1400" dirty="0"/>
          </a:p>
        </p:txBody>
      </p:sp>
      <p:sp>
        <p:nvSpPr>
          <p:cNvPr id="69" name="Text 67"/>
          <p:cNvSpPr/>
          <p:nvPr/>
        </p:nvSpPr>
        <p:spPr>
          <a:xfrm>
            <a:off x="8046519" y="6059273"/>
            <a:ext cx="3657509" cy="268217"/>
          </a:xfrm>
          <a:prstGeom prst="rect">
            <a:avLst/>
          </a:prstGeom>
          <a:noFill/>
          <a:ln/>
        </p:spPr>
        <p:txBody>
          <a:bodyPr wrap="square" lIns="0" tIns="0" rIns="0" bIns="0" rtlCol="0" anchor="ctr"/>
          <a:lstStyle/>
          <a:p>
            <a:pPr indent="0" marL="0">
              <a:buNone/>
            </a:pPr>
            <a:r>
              <a:rPr lang="en-US" sz="1267" i="1" dirty="0">
                <a:solidFill>
                  <a:srgbClr val="6B6258"/>
                </a:solidFill>
                <a:latin typeface="Garamond" pitchFamily="34" charset="0"/>
                <a:ea typeface="Garamond" pitchFamily="34" charset="-122"/>
                <a:cs typeface="Garamond" pitchFamily="34" charset="-120"/>
              </a:rPr>
              <a:t>+ $3,356 in-kind volunteer time</a:t>
            </a:r>
            <a:endParaRPr lang="en-US" sz="1267" dirty="0"/>
          </a:p>
        </p:txBody>
      </p:sp>
      <p:sp>
        <p:nvSpPr>
          <p:cNvPr id="70" name="Text 68"/>
          <p:cNvSpPr/>
          <p:nvPr/>
        </p:nvSpPr>
        <p:spPr>
          <a:xfrm>
            <a:off x="10728692" y="6431119"/>
            <a:ext cx="975336" cy="243834"/>
          </a:xfrm>
          <a:prstGeom prst="rect">
            <a:avLst/>
          </a:prstGeom>
          <a:noFill/>
          <a:ln/>
        </p:spPr>
        <p:txBody>
          <a:bodyPr wrap="square" lIns="0" tIns="0" rIns="0" bIns="0" rtlCol="0" anchor="ctr"/>
          <a:lstStyle/>
          <a:p>
            <a:pPr algn="r" indent="0" marL="0">
              <a:buNone/>
            </a:pPr>
            <a:r>
              <a:rPr lang="en-US" sz="1200" i="1" dirty="0">
                <a:solidFill>
                  <a:srgbClr val="6B6258"/>
                </a:solidFill>
                <a:latin typeface="Garamond" pitchFamily="34" charset="0"/>
                <a:ea typeface="Garamond" pitchFamily="34" charset="-122"/>
                <a:cs typeface="Garamond" pitchFamily="34" charset="-120"/>
              </a:rPr>
              <a:t>6 / 12</a:t>
            </a:r>
            <a:endParaRPr lang="en-US" sz="1200" dirty="0"/>
          </a:p>
        </p:txBody>
      </p:sp>
      <p:sp>
        <p:nvSpPr>
          <p:cNvPr id="71" name="Text 69"/>
          <p:cNvSpPr/>
          <p:nvPr/>
        </p:nvSpPr>
        <p:spPr>
          <a:xfrm>
            <a:off x="731502" y="6431119"/>
            <a:ext cx="7315017" cy="243834"/>
          </a:xfrm>
          <a:prstGeom prst="rect">
            <a:avLst/>
          </a:prstGeom>
          <a:noFill/>
          <a:ln/>
        </p:spPr>
        <p:txBody>
          <a:bodyPr wrap="square" lIns="0" tIns="0" rIns="0" bIns="0" rtlCol="0" anchor="ctr"/>
          <a:lstStyle/>
          <a:p>
            <a:pPr indent="0" marL="0">
              <a:buNone/>
            </a:pPr>
            <a:r>
              <a:rPr lang="en-US" sz="1200" i="1" dirty="0">
                <a:solidFill>
                  <a:srgbClr val="6B6258"/>
                </a:solidFill>
                <a:latin typeface="Garamond" pitchFamily="34" charset="0"/>
                <a:ea typeface="Garamond" pitchFamily="34" charset="-122"/>
                <a:cs typeface="Garamond" pitchFamily="34" charset="-120"/>
              </a:rPr>
              <a:t>Elkridge Assembly Rooms · Annual Meeting · 15 June 2026</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8"/>
        </a:solidFill>
      </p:bgPr>
    </p:bg>
    <p:spTree>
      <p:nvGrpSpPr>
        <p:cNvPr id="1" name=""/>
        <p:cNvGrpSpPr/>
        <p:nvPr/>
      </p:nvGrpSpPr>
      <p:grpSpPr>
        <a:xfrm>
          <a:off x="0" y="0"/>
          <a:ext cx="0" cy="0"/>
          <a:chOff x="0" y="0"/>
          <a:chExt cx="0" cy="0"/>
        </a:xfrm>
      </p:grpSpPr>
      <p:sp>
        <p:nvSpPr>
          <p:cNvPr id="2" name="Text 0"/>
          <p:cNvSpPr/>
          <p:nvPr/>
        </p:nvSpPr>
        <p:spPr>
          <a:xfrm>
            <a:off x="731502" y="548626"/>
            <a:ext cx="10972526" cy="609585"/>
          </a:xfrm>
          <a:prstGeom prst="rect">
            <a:avLst/>
          </a:prstGeom>
          <a:noFill/>
          <a:ln/>
        </p:spPr>
        <p:txBody>
          <a:bodyPr wrap="square" lIns="0" tIns="0" rIns="0" bIns="0" rtlCol="0" anchor="ctr"/>
          <a:lstStyle/>
          <a:p>
            <a:pPr indent="0" marL="0">
              <a:buNone/>
            </a:pPr>
            <a:r>
              <a:rPr lang="en-US" sz="4000" dirty="0">
                <a:solidFill>
                  <a:srgbClr val="1A1A1A"/>
                </a:solidFill>
                <a:latin typeface="Garamond" pitchFamily="34" charset="0"/>
                <a:ea typeface="Garamond" pitchFamily="34" charset="-122"/>
                <a:cs typeface="Garamond" pitchFamily="34" charset="-120"/>
              </a:rPr>
              <a:t>The money</a:t>
            </a:r>
            <a:endParaRPr lang="en-US" sz="4000" dirty="0"/>
          </a:p>
        </p:txBody>
      </p:sp>
      <p:sp>
        <p:nvSpPr>
          <p:cNvPr id="3" name="Shape 1"/>
          <p:cNvSpPr/>
          <p:nvPr/>
        </p:nvSpPr>
        <p:spPr>
          <a:xfrm>
            <a:off x="731502" y="1341086"/>
            <a:ext cx="10972526" cy="0"/>
          </a:xfrm>
          <a:prstGeom prst="line">
            <a:avLst/>
          </a:prstGeom>
          <a:noFill/>
          <a:ln w="6350">
            <a:solidFill>
              <a:srgbClr val="BFB8AD"/>
            </a:solidFill>
            <a:prstDash val="solid"/>
          </a:ln>
        </p:spPr>
      </p:sp>
      <p:sp>
        <p:nvSpPr>
          <p:cNvPr id="4" name="Text 2"/>
          <p:cNvSpPr/>
          <p:nvPr/>
        </p:nvSpPr>
        <p:spPr>
          <a:xfrm>
            <a:off x="731502" y="1828754"/>
            <a:ext cx="3535592" cy="1036294"/>
          </a:xfrm>
          <a:prstGeom prst="rect">
            <a:avLst/>
          </a:prstGeom>
          <a:noFill/>
          <a:ln/>
        </p:spPr>
        <p:txBody>
          <a:bodyPr wrap="square" lIns="0" tIns="0" rIns="0" bIns="0" rtlCol="0" anchor="ctr"/>
          <a:lstStyle/>
          <a:p>
            <a:pPr algn="l" indent="0" marL="0">
              <a:buNone/>
            </a:pPr>
            <a:r>
              <a:rPr lang="en-US" sz="5600" dirty="0">
                <a:solidFill>
                  <a:srgbClr val="C9A227"/>
                </a:solidFill>
                <a:latin typeface="Garamond" pitchFamily="34" charset="0"/>
                <a:ea typeface="Garamond" pitchFamily="34" charset="-122"/>
                <a:cs typeface="Garamond" pitchFamily="34" charset="-120"/>
              </a:rPr>
              <a:t>$68,437</a:t>
            </a:r>
            <a:endParaRPr lang="en-US" sz="5600" dirty="0"/>
          </a:p>
        </p:txBody>
      </p:sp>
      <p:sp>
        <p:nvSpPr>
          <p:cNvPr id="5" name="Text 3"/>
          <p:cNvSpPr/>
          <p:nvPr/>
        </p:nvSpPr>
        <p:spPr>
          <a:xfrm>
            <a:off x="731502" y="2865048"/>
            <a:ext cx="3535592" cy="365751"/>
          </a:xfrm>
          <a:prstGeom prst="rect">
            <a:avLst/>
          </a:prstGeom>
          <a:noFill/>
          <a:ln/>
        </p:spPr>
        <p:txBody>
          <a:bodyPr wrap="square" lIns="0" tIns="0" rIns="0" bIns="0" rtlCol="0" anchor="ctr"/>
          <a:lstStyle/>
          <a:p>
            <a:pPr algn="l" indent="0" marL="0">
              <a:buNone/>
            </a:pPr>
            <a:r>
              <a:rPr lang="en-US" sz="1467" i="1" dirty="0">
                <a:solidFill>
                  <a:srgbClr val="6B6258"/>
                </a:solidFill>
                <a:latin typeface="Garamond" pitchFamily="34" charset="0"/>
                <a:ea typeface="Garamond" pitchFamily="34" charset="-122"/>
                <a:cs typeface="Garamond" pitchFamily="34" charset="-120"/>
              </a:rPr>
              <a:t>Grant request</a:t>
            </a:r>
            <a:endParaRPr lang="en-US" sz="1467" dirty="0"/>
          </a:p>
        </p:txBody>
      </p:sp>
      <p:sp>
        <p:nvSpPr>
          <p:cNvPr id="6" name="Text 4"/>
          <p:cNvSpPr/>
          <p:nvPr/>
        </p:nvSpPr>
        <p:spPr>
          <a:xfrm>
            <a:off x="4510927" y="1828754"/>
            <a:ext cx="3535592" cy="1036294"/>
          </a:xfrm>
          <a:prstGeom prst="rect">
            <a:avLst/>
          </a:prstGeom>
          <a:noFill/>
          <a:ln/>
        </p:spPr>
        <p:txBody>
          <a:bodyPr wrap="square" lIns="0" tIns="0" rIns="0" bIns="0" rtlCol="0" anchor="ctr"/>
          <a:lstStyle/>
          <a:p>
            <a:pPr algn="l" indent="0" marL="0">
              <a:buNone/>
            </a:pPr>
            <a:r>
              <a:rPr lang="en-US" sz="5600" dirty="0">
                <a:solidFill>
                  <a:srgbClr val="5B6E51"/>
                </a:solidFill>
                <a:latin typeface="Garamond" pitchFamily="34" charset="0"/>
                <a:ea typeface="Garamond" pitchFamily="34" charset="-122"/>
                <a:cs typeface="Garamond" pitchFamily="34" charset="-120"/>
              </a:rPr>
              <a:t>$68,437</a:t>
            </a:r>
            <a:endParaRPr lang="en-US" sz="5600" dirty="0"/>
          </a:p>
        </p:txBody>
      </p:sp>
      <p:sp>
        <p:nvSpPr>
          <p:cNvPr id="7" name="Text 5"/>
          <p:cNvSpPr/>
          <p:nvPr/>
        </p:nvSpPr>
        <p:spPr>
          <a:xfrm>
            <a:off x="4510927" y="2865048"/>
            <a:ext cx="3535592" cy="365751"/>
          </a:xfrm>
          <a:prstGeom prst="rect">
            <a:avLst/>
          </a:prstGeom>
          <a:noFill/>
          <a:ln/>
        </p:spPr>
        <p:txBody>
          <a:bodyPr wrap="square" lIns="0" tIns="0" rIns="0" bIns="0" rtlCol="0" anchor="ctr"/>
          <a:lstStyle/>
          <a:p>
            <a:pPr algn="l" indent="0" marL="0">
              <a:buNone/>
            </a:pPr>
            <a:r>
              <a:rPr lang="en-US" sz="1467" i="1" dirty="0">
                <a:solidFill>
                  <a:srgbClr val="6B6258"/>
                </a:solidFill>
                <a:latin typeface="Garamond" pitchFamily="34" charset="0"/>
                <a:ea typeface="Garamond" pitchFamily="34" charset="-122"/>
                <a:cs typeface="Garamond" pitchFamily="34" charset="-120"/>
              </a:rPr>
              <a:t>Match (1:1 required, dollar-for-dollar)</a:t>
            </a:r>
            <a:endParaRPr lang="en-US" sz="1467" dirty="0"/>
          </a:p>
        </p:txBody>
      </p:sp>
      <p:sp>
        <p:nvSpPr>
          <p:cNvPr id="8" name="Text 6"/>
          <p:cNvSpPr/>
          <p:nvPr/>
        </p:nvSpPr>
        <p:spPr>
          <a:xfrm>
            <a:off x="8290353" y="1828754"/>
            <a:ext cx="3535592" cy="1036294"/>
          </a:xfrm>
          <a:prstGeom prst="rect">
            <a:avLst/>
          </a:prstGeom>
          <a:noFill/>
          <a:ln/>
        </p:spPr>
        <p:txBody>
          <a:bodyPr wrap="square" lIns="0" tIns="0" rIns="0" bIns="0" rtlCol="0" anchor="ctr"/>
          <a:lstStyle/>
          <a:p>
            <a:pPr algn="l" indent="0" marL="0">
              <a:buNone/>
            </a:pPr>
            <a:r>
              <a:rPr lang="en-US" sz="5600" dirty="0">
                <a:solidFill>
                  <a:srgbClr val="1A1A1A"/>
                </a:solidFill>
                <a:latin typeface="Garamond" pitchFamily="34" charset="0"/>
                <a:ea typeface="Garamond" pitchFamily="34" charset="-122"/>
                <a:cs typeface="Garamond" pitchFamily="34" charset="-120"/>
              </a:rPr>
              <a:t>$136,874</a:t>
            </a:r>
            <a:endParaRPr lang="en-US" sz="5600" dirty="0"/>
          </a:p>
        </p:txBody>
      </p:sp>
      <p:sp>
        <p:nvSpPr>
          <p:cNvPr id="9" name="Text 7"/>
          <p:cNvSpPr/>
          <p:nvPr/>
        </p:nvSpPr>
        <p:spPr>
          <a:xfrm>
            <a:off x="8290353" y="2865048"/>
            <a:ext cx="3535592" cy="365751"/>
          </a:xfrm>
          <a:prstGeom prst="rect">
            <a:avLst/>
          </a:prstGeom>
          <a:noFill/>
          <a:ln/>
        </p:spPr>
        <p:txBody>
          <a:bodyPr wrap="square" lIns="0" tIns="0" rIns="0" bIns="0" rtlCol="0" anchor="ctr"/>
          <a:lstStyle/>
          <a:p>
            <a:pPr algn="l" indent="0" marL="0">
              <a:buNone/>
            </a:pPr>
            <a:r>
              <a:rPr lang="en-US" sz="1467" i="1" dirty="0">
                <a:solidFill>
                  <a:srgbClr val="6B6258"/>
                </a:solidFill>
                <a:latin typeface="Garamond" pitchFamily="34" charset="0"/>
                <a:ea typeface="Garamond" pitchFamily="34" charset="-122"/>
                <a:cs typeface="Garamond" pitchFamily="34" charset="-120"/>
              </a:rPr>
              <a:t>Total project cost</a:t>
            </a:r>
            <a:endParaRPr lang="en-US" sz="1467" dirty="0"/>
          </a:p>
        </p:txBody>
      </p:sp>
      <p:sp>
        <p:nvSpPr>
          <p:cNvPr id="10" name="Shape 8"/>
          <p:cNvSpPr/>
          <p:nvPr/>
        </p:nvSpPr>
        <p:spPr>
          <a:xfrm>
            <a:off x="731502" y="3718467"/>
            <a:ext cx="10972526" cy="0"/>
          </a:xfrm>
          <a:prstGeom prst="line">
            <a:avLst/>
          </a:prstGeom>
          <a:noFill/>
          <a:ln w="6350">
            <a:solidFill>
              <a:srgbClr val="BFB8AD"/>
            </a:solidFill>
            <a:prstDash val="solid"/>
          </a:ln>
        </p:spPr>
      </p:sp>
      <p:sp>
        <p:nvSpPr>
          <p:cNvPr id="11" name="Text 9"/>
          <p:cNvSpPr/>
          <p:nvPr/>
        </p:nvSpPr>
        <p:spPr>
          <a:xfrm>
            <a:off x="731502" y="3901342"/>
            <a:ext cx="10972526" cy="426709"/>
          </a:xfrm>
          <a:prstGeom prst="rect">
            <a:avLst/>
          </a:prstGeom>
          <a:noFill/>
          <a:ln/>
        </p:spPr>
        <p:txBody>
          <a:bodyPr wrap="square" lIns="0" tIns="0" rIns="0" bIns="0" rtlCol="0" anchor="ctr"/>
          <a:lstStyle/>
          <a:p>
            <a:pPr indent="0" marL="0">
              <a:buNone/>
            </a:pPr>
            <a:r>
              <a:rPr lang="en-US" sz="2133" dirty="0">
                <a:solidFill>
                  <a:srgbClr val="1A1A1A"/>
                </a:solidFill>
                <a:latin typeface="Garamond" pitchFamily="34" charset="0"/>
                <a:ea typeface="Garamond" pitchFamily="34" charset="-122"/>
                <a:cs typeface="Garamond" pitchFamily="34" charset="-120"/>
              </a:rPr>
              <a:t>Where the match comes from</a:t>
            </a:r>
            <a:endParaRPr lang="en-US" sz="2133" dirty="0"/>
          </a:p>
        </p:txBody>
      </p:sp>
      <p:sp>
        <p:nvSpPr>
          <p:cNvPr id="12" name="Shape 10"/>
          <p:cNvSpPr/>
          <p:nvPr/>
        </p:nvSpPr>
        <p:spPr>
          <a:xfrm>
            <a:off x="731502" y="4510927"/>
            <a:ext cx="3371266" cy="609585"/>
          </a:xfrm>
          <a:prstGeom prst="rect">
            <a:avLst/>
          </a:prstGeom>
          <a:solidFill>
            <a:srgbClr val="5B6E51"/>
          </a:solidFill>
          <a:ln/>
        </p:spPr>
      </p:sp>
      <p:sp>
        <p:nvSpPr>
          <p:cNvPr id="13" name="Shape 11"/>
          <p:cNvSpPr/>
          <p:nvPr/>
        </p:nvSpPr>
        <p:spPr>
          <a:xfrm>
            <a:off x="4102767" y="4510927"/>
            <a:ext cx="3371266" cy="609585"/>
          </a:xfrm>
          <a:prstGeom prst="rect">
            <a:avLst/>
          </a:prstGeom>
          <a:solidFill>
            <a:srgbClr val="C9A227"/>
          </a:solidFill>
          <a:ln/>
        </p:spPr>
      </p:sp>
      <p:sp>
        <p:nvSpPr>
          <p:cNvPr id="14" name="Shape 12"/>
          <p:cNvSpPr/>
          <p:nvPr/>
        </p:nvSpPr>
        <p:spPr>
          <a:xfrm>
            <a:off x="7474033" y="4510927"/>
            <a:ext cx="3371266" cy="609585"/>
          </a:xfrm>
          <a:prstGeom prst="rect">
            <a:avLst/>
          </a:prstGeom>
          <a:solidFill>
            <a:srgbClr val="7D2A3D"/>
          </a:solidFill>
          <a:ln/>
        </p:spPr>
      </p:sp>
      <p:sp>
        <p:nvSpPr>
          <p:cNvPr id="15" name="Shape 13"/>
          <p:cNvSpPr/>
          <p:nvPr/>
        </p:nvSpPr>
        <p:spPr>
          <a:xfrm>
            <a:off x="10845298" y="4510927"/>
            <a:ext cx="320661" cy="609585"/>
          </a:xfrm>
          <a:prstGeom prst="rect">
            <a:avLst/>
          </a:prstGeom>
          <a:solidFill>
            <a:srgbClr val="3F4A4F"/>
          </a:solidFill>
          <a:ln/>
        </p:spPr>
      </p:sp>
      <p:sp>
        <p:nvSpPr>
          <p:cNvPr id="16" name="Shape 14"/>
          <p:cNvSpPr/>
          <p:nvPr/>
        </p:nvSpPr>
        <p:spPr>
          <a:xfrm>
            <a:off x="11165959" y="4510927"/>
            <a:ext cx="538069" cy="609585"/>
          </a:xfrm>
          <a:prstGeom prst="rect">
            <a:avLst/>
          </a:prstGeom>
          <a:solidFill>
            <a:srgbClr val="6B6258"/>
          </a:solidFill>
          <a:ln/>
        </p:spPr>
      </p:sp>
      <p:sp>
        <p:nvSpPr>
          <p:cNvPr id="17" name="Shape 15"/>
          <p:cNvSpPr/>
          <p:nvPr/>
        </p:nvSpPr>
        <p:spPr>
          <a:xfrm>
            <a:off x="731502" y="5339962"/>
            <a:ext cx="182875" cy="182875"/>
          </a:xfrm>
          <a:prstGeom prst="rect">
            <a:avLst/>
          </a:prstGeom>
          <a:solidFill>
            <a:srgbClr val="5B6E51"/>
          </a:solidFill>
          <a:ln/>
        </p:spPr>
      </p:sp>
      <p:sp>
        <p:nvSpPr>
          <p:cNvPr id="18" name="Text 16"/>
          <p:cNvSpPr/>
          <p:nvPr/>
        </p:nvSpPr>
        <p:spPr>
          <a:xfrm>
            <a:off x="999719" y="5279004"/>
            <a:ext cx="2255464" cy="304792"/>
          </a:xfrm>
          <a:prstGeom prst="rect">
            <a:avLst/>
          </a:prstGeom>
          <a:noFill/>
          <a:ln/>
        </p:spPr>
        <p:txBody>
          <a:bodyPr wrap="square" lIns="0" tIns="0" rIns="0" bIns="0" rtlCol="0" anchor="ctr"/>
          <a:lstStyle/>
          <a:p>
            <a:pPr indent="0" marL="0">
              <a:buNone/>
            </a:pPr>
            <a:r>
              <a:rPr lang="en-US" sz="1267" dirty="0">
                <a:solidFill>
                  <a:srgbClr val="1A1A1A"/>
                </a:solidFill>
                <a:latin typeface="Garamond" pitchFamily="34" charset="0"/>
                <a:ea typeface="Garamond" pitchFamily="34" charset="-122"/>
                <a:cs typeface="Garamond" pitchFamily="34" charset="-120"/>
              </a:rPr>
              <a:t>Existing reserves — $21,027</a:t>
            </a:r>
            <a:endParaRPr lang="en-US" sz="1267" dirty="0"/>
          </a:p>
        </p:txBody>
      </p:sp>
      <p:sp>
        <p:nvSpPr>
          <p:cNvPr id="19" name="Shape 17"/>
          <p:cNvSpPr/>
          <p:nvPr/>
        </p:nvSpPr>
        <p:spPr>
          <a:xfrm>
            <a:off x="2986965" y="5339962"/>
            <a:ext cx="182875" cy="182875"/>
          </a:xfrm>
          <a:prstGeom prst="rect">
            <a:avLst/>
          </a:prstGeom>
          <a:solidFill>
            <a:srgbClr val="C9A227"/>
          </a:solidFill>
          <a:ln/>
        </p:spPr>
      </p:sp>
      <p:sp>
        <p:nvSpPr>
          <p:cNvPr id="20" name="Text 18"/>
          <p:cNvSpPr/>
          <p:nvPr/>
        </p:nvSpPr>
        <p:spPr>
          <a:xfrm>
            <a:off x="3255183" y="5279004"/>
            <a:ext cx="2255464" cy="304792"/>
          </a:xfrm>
          <a:prstGeom prst="rect">
            <a:avLst/>
          </a:prstGeom>
          <a:noFill/>
          <a:ln/>
        </p:spPr>
        <p:txBody>
          <a:bodyPr wrap="square" lIns="0" tIns="0" rIns="0" bIns="0" rtlCol="0" anchor="ctr"/>
          <a:lstStyle/>
          <a:p>
            <a:pPr indent="0" marL="0">
              <a:buNone/>
            </a:pPr>
            <a:r>
              <a:rPr lang="en-US" sz="1267" dirty="0">
                <a:solidFill>
                  <a:srgbClr val="1A1A1A"/>
                </a:solidFill>
                <a:latin typeface="Garamond" pitchFamily="34" charset="0"/>
                <a:ea typeface="Garamond" pitchFamily="34" charset="-122"/>
                <a:cs typeface="Garamond" pitchFamily="34" charset="-120"/>
              </a:rPr>
              <a:t>Contractor contributions — $21,027</a:t>
            </a:r>
            <a:endParaRPr lang="en-US" sz="1267" dirty="0"/>
          </a:p>
        </p:txBody>
      </p:sp>
      <p:sp>
        <p:nvSpPr>
          <p:cNvPr id="21" name="Shape 19"/>
          <p:cNvSpPr/>
          <p:nvPr/>
        </p:nvSpPr>
        <p:spPr>
          <a:xfrm>
            <a:off x="5242429" y="5339962"/>
            <a:ext cx="182875" cy="182875"/>
          </a:xfrm>
          <a:prstGeom prst="rect">
            <a:avLst/>
          </a:prstGeom>
          <a:solidFill>
            <a:srgbClr val="7D2A3D"/>
          </a:solidFill>
          <a:ln/>
        </p:spPr>
      </p:sp>
      <p:sp>
        <p:nvSpPr>
          <p:cNvPr id="22" name="Text 20"/>
          <p:cNvSpPr/>
          <p:nvPr/>
        </p:nvSpPr>
        <p:spPr>
          <a:xfrm>
            <a:off x="5510646" y="5279004"/>
            <a:ext cx="2255464" cy="304792"/>
          </a:xfrm>
          <a:prstGeom prst="rect">
            <a:avLst/>
          </a:prstGeom>
          <a:noFill/>
          <a:ln/>
        </p:spPr>
        <p:txBody>
          <a:bodyPr wrap="square" lIns="0" tIns="0" rIns="0" bIns="0" rtlCol="0" anchor="ctr"/>
          <a:lstStyle/>
          <a:p>
            <a:pPr indent="0" marL="0">
              <a:buNone/>
            </a:pPr>
            <a:r>
              <a:rPr lang="en-US" sz="1267" dirty="0">
                <a:solidFill>
                  <a:srgbClr val="1A1A1A"/>
                </a:solidFill>
                <a:latin typeface="Garamond" pitchFamily="34" charset="0"/>
                <a:ea typeface="Garamond" pitchFamily="34" charset="-122"/>
                <a:cs typeface="Garamond" pitchFamily="34" charset="-120"/>
              </a:rPr>
              <a:t>New fundraising — $21,027</a:t>
            </a:r>
            <a:endParaRPr lang="en-US" sz="1267" dirty="0"/>
          </a:p>
        </p:txBody>
      </p:sp>
      <p:sp>
        <p:nvSpPr>
          <p:cNvPr id="23" name="Shape 21"/>
          <p:cNvSpPr/>
          <p:nvPr/>
        </p:nvSpPr>
        <p:spPr>
          <a:xfrm>
            <a:off x="7497893" y="5339962"/>
            <a:ext cx="182875" cy="182875"/>
          </a:xfrm>
          <a:prstGeom prst="rect">
            <a:avLst/>
          </a:prstGeom>
          <a:solidFill>
            <a:srgbClr val="3F4A4F"/>
          </a:solidFill>
          <a:ln/>
        </p:spPr>
      </p:sp>
      <p:sp>
        <p:nvSpPr>
          <p:cNvPr id="24" name="Text 22"/>
          <p:cNvSpPr/>
          <p:nvPr/>
        </p:nvSpPr>
        <p:spPr>
          <a:xfrm>
            <a:off x="7766110" y="5279004"/>
            <a:ext cx="2255464" cy="304792"/>
          </a:xfrm>
          <a:prstGeom prst="rect">
            <a:avLst/>
          </a:prstGeom>
          <a:noFill/>
          <a:ln/>
        </p:spPr>
        <p:txBody>
          <a:bodyPr wrap="square" lIns="0" tIns="0" rIns="0" bIns="0" rtlCol="0" anchor="ctr"/>
          <a:lstStyle/>
          <a:p>
            <a:pPr indent="0" marL="0">
              <a:buNone/>
            </a:pPr>
            <a:r>
              <a:rPr lang="en-US" sz="1267" dirty="0">
                <a:solidFill>
                  <a:srgbClr val="1A1A1A"/>
                </a:solidFill>
                <a:latin typeface="Garamond" pitchFamily="34" charset="0"/>
                <a:ea typeface="Garamond" pitchFamily="34" charset="-122"/>
                <a:cs typeface="Garamond" pitchFamily="34" charset="-120"/>
              </a:rPr>
              <a:t>Donated materials — $2,000</a:t>
            </a:r>
            <a:endParaRPr lang="en-US" sz="1267" dirty="0"/>
          </a:p>
        </p:txBody>
      </p:sp>
      <p:sp>
        <p:nvSpPr>
          <p:cNvPr id="25" name="Shape 23"/>
          <p:cNvSpPr/>
          <p:nvPr/>
        </p:nvSpPr>
        <p:spPr>
          <a:xfrm>
            <a:off x="9753356" y="5339962"/>
            <a:ext cx="182875" cy="182875"/>
          </a:xfrm>
          <a:prstGeom prst="rect">
            <a:avLst/>
          </a:prstGeom>
          <a:solidFill>
            <a:srgbClr val="6B6258"/>
          </a:solidFill>
          <a:ln/>
        </p:spPr>
      </p:sp>
      <p:sp>
        <p:nvSpPr>
          <p:cNvPr id="26" name="Text 24"/>
          <p:cNvSpPr/>
          <p:nvPr/>
        </p:nvSpPr>
        <p:spPr>
          <a:xfrm>
            <a:off x="10021573" y="5279004"/>
            <a:ext cx="2255464" cy="304792"/>
          </a:xfrm>
          <a:prstGeom prst="rect">
            <a:avLst/>
          </a:prstGeom>
          <a:noFill/>
          <a:ln/>
        </p:spPr>
        <p:txBody>
          <a:bodyPr wrap="square" lIns="0" tIns="0" rIns="0" bIns="0" rtlCol="0" anchor="ctr"/>
          <a:lstStyle/>
          <a:p>
            <a:pPr indent="0" marL="0">
              <a:buNone/>
            </a:pPr>
            <a:r>
              <a:rPr lang="en-US" sz="1267" dirty="0">
                <a:solidFill>
                  <a:srgbClr val="1A1A1A"/>
                </a:solidFill>
                <a:latin typeface="Garamond" pitchFamily="34" charset="0"/>
                <a:ea typeface="Garamond" pitchFamily="34" charset="-122"/>
                <a:cs typeface="Garamond" pitchFamily="34" charset="-120"/>
              </a:rPr>
              <a:t>Volunteer time — $3,356</a:t>
            </a:r>
            <a:endParaRPr lang="en-US" sz="1267" dirty="0"/>
          </a:p>
        </p:txBody>
      </p:sp>
      <p:sp>
        <p:nvSpPr>
          <p:cNvPr id="27" name="Text 25"/>
          <p:cNvSpPr/>
          <p:nvPr/>
        </p:nvSpPr>
        <p:spPr>
          <a:xfrm>
            <a:off x="731502" y="5912972"/>
            <a:ext cx="10972526" cy="670543"/>
          </a:xfrm>
          <a:prstGeom prst="rect">
            <a:avLst/>
          </a:prstGeom>
          <a:noFill/>
          <a:ln/>
        </p:spPr>
        <p:txBody>
          <a:bodyPr wrap="square" lIns="0" tIns="0" rIns="0" bIns="0" rtlCol="0" anchor="ctr"/>
          <a:lstStyle/>
          <a:p>
            <a:pPr indent="0" marL="0">
              <a:buNone/>
            </a:pPr>
            <a:r>
              <a:rPr lang="en-US" sz="1400" i="1" dirty="0">
                <a:solidFill>
                  <a:srgbClr val="3F4A4F"/>
                </a:solidFill>
                <a:latin typeface="Garamond" pitchFamily="34" charset="0"/>
                <a:ea typeface="Garamond" pitchFamily="34" charset="-122"/>
                <a:cs typeface="Garamond" pitchFamily="34" charset="-120"/>
              </a:rPr>
              <a:t>The organization has enough in cash reserves to cover the full match if needed. The intent is to spread it: about one-third reserves, one-third contractor charitable contributions, one-third new community fundraising.</a:t>
            </a:r>
            <a:endParaRPr lang="en-US" sz="1400" dirty="0"/>
          </a:p>
        </p:txBody>
      </p:sp>
      <p:sp>
        <p:nvSpPr>
          <p:cNvPr id="28" name="Text 26"/>
          <p:cNvSpPr/>
          <p:nvPr/>
        </p:nvSpPr>
        <p:spPr>
          <a:xfrm>
            <a:off x="10728692" y="6431119"/>
            <a:ext cx="975336" cy="243834"/>
          </a:xfrm>
          <a:prstGeom prst="rect">
            <a:avLst/>
          </a:prstGeom>
          <a:noFill/>
          <a:ln/>
        </p:spPr>
        <p:txBody>
          <a:bodyPr wrap="square" lIns="0" tIns="0" rIns="0" bIns="0" rtlCol="0" anchor="ctr"/>
          <a:lstStyle/>
          <a:p>
            <a:pPr algn="r" indent="0" marL="0">
              <a:buNone/>
            </a:pPr>
            <a:r>
              <a:rPr lang="en-US" sz="1200" i="1" dirty="0">
                <a:solidFill>
                  <a:srgbClr val="6B6258"/>
                </a:solidFill>
                <a:latin typeface="Garamond" pitchFamily="34" charset="0"/>
                <a:ea typeface="Garamond" pitchFamily="34" charset="-122"/>
                <a:cs typeface="Garamond" pitchFamily="34" charset="-120"/>
              </a:rPr>
              <a:t>7 / 12</a:t>
            </a:r>
            <a:endParaRPr lang="en-US" sz="1200" dirty="0"/>
          </a:p>
        </p:txBody>
      </p:sp>
      <p:sp>
        <p:nvSpPr>
          <p:cNvPr id="29" name="Text 27"/>
          <p:cNvSpPr/>
          <p:nvPr/>
        </p:nvSpPr>
        <p:spPr>
          <a:xfrm>
            <a:off x="731502" y="6431119"/>
            <a:ext cx="7315017" cy="243834"/>
          </a:xfrm>
          <a:prstGeom prst="rect">
            <a:avLst/>
          </a:prstGeom>
          <a:noFill/>
          <a:ln/>
        </p:spPr>
        <p:txBody>
          <a:bodyPr wrap="square" lIns="0" tIns="0" rIns="0" bIns="0" rtlCol="0" anchor="ctr"/>
          <a:lstStyle/>
          <a:p>
            <a:pPr indent="0" marL="0">
              <a:buNone/>
            </a:pPr>
            <a:r>
              <a:rPr lang="en-US" sz="1200" i="1" dirty="0">
                <a:solidFill>
                  <a:srgbClr val="6B6258"/>
                </a:solidFill>
                <a:latin typeface="Garamond" pitchFamily="34" charset="0"/>
                <a:ea typeface="Garamond" pitchFamily="34" charset="-122"/>
                <a:cs typeface="Garamond" pitchFamily="34" charset="-120"/>
              </a:rPr>
              <a:t>Elkridge Assembly Rooms · Annual Meeting · 15 June 2026</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8"/>
        </a:solidFill>
      </p:bgPr>
    </p:bg>
    <p:spTree>
      <p:nvGrpSpPr>
        <p:cNvPr id="1" name=""/>
        <p:cNvGrpSpPr/>
        <p:nvPr/>
      </p:nvGrpSpPr>
      <p:grpSpPr>
        <a:xfrm>
          <a:off x="0" y="0"/>
          <a:ext cx="0" cy="0"/>
          <a:chOff x="0" y="0"/>
          <a:chExt cx="0" cy="0"/>
        </a:xfrm>
      </p:grpSpPr>
      <p:sp>
        <p:nvSpPr>
          <p:cNvPr id="2" name="Text 0"/>
          <p:cNvSpPr/>
          <p:nvPr/>
        </p:nvSpPr>
        <p:spPr>
          <a:xfrm>
            <a:off x="731502" y="548626"/>
            <a:ext cx="10972526" cy="609585"/>
          </a:xfrm>
          <a:prstGeom prst="rect">
            <a:avLst/>
          </a:prstGeom>
          <a:noFill/>
          <a:ln/>
        </p:spPr>
        <p:txBody>
          <a:bodyPr wrap="square" lIns="0" tIns="0" rIns="0" bIns="0" rtlCol="0" anchor="ctr"/>
          <a:lstStyle/>
          <a:p>
            <a:pPr indent="0" marL="0">
              <a:buNone/>
            </a:pPr>
            <a:r>
              <a:rPr lang="en-US" sz="3733" dirty="0">
                <a:solidFill>
                  <a:srgbClr val="1A1A1A"/>
                </a:solidFill>
                <a:latin typeface="Garamond" pitchFamily="34" charset="0"/>
                <a:ea typeface="Garamond" pitchFamily="34" charset="-122"/>
                <a:cs typeface="Garamond" pitchFamily="34" charset="-120"/>
              </a:rPr>
              <a:t>When the work happens</a:t>
            </a:r>
            <a:endParaRPr lang="en-US" sz="3733" dirty="0"/>
          </a:p>
        </p:txBody>
      </p:sp>
      <p:sp>
        <p:nvSpPr>
          <p:cNvPr id="3" name="Text 1"/>
          <p:cNvSpPr/>
          <p:nvPr/>
        </p:nvSpPr>
        <p:spPr>
          <a:xfrm>
            <a:off x="731502" y="1219170"/>
            <a:ext cx="10972526" cy="365751"/>
          </a:xfrm>
          <a:prstGeom prst="rect">
            <a:avLst/>
          </a:prstGeom>
          <a:noFill/>
          <a:ln/>
        </p:spPr>
        <p:txBody>
          <a:bodyPr wrap="square" lIns="0" tIns="0" rIns="0" bIns="0" rtlCol="0" anchor="ctr"/>
          <a:lstStyle/>
          <a:p>
            <a:pPr indent="0" marL="0">
              <a:buNone/>
            </a:pPr>
            <a:r>
              <a:rPr lang="en-US" sz="1467" i="1" dirty="0">
                <a:solidFill>
                  <a:srgbClr val="6B6258"/>
                </a:solidFill>
                <a:latin typeface="Garamond" pitchFamily="34" charset="0"/>
                <a:ea typeface="Garamond" pitchFamily="34" charset="-122"/>
                <a:cs typeface="Garamond" pitchFamily="34" charset="-120"/>
              </a:rPr>
              <a:t>Off-season construction. The Assembly Rooms stays open for the 2026 program calendar and reopens for 2027.</a:t>
            </a:r>
            <a:endParaRPr lang="en-US" sz="1467" dirty="0"/>
          </a:p>
        </p:txBody>
      </p:sp>
      <p:sp>
        <p:nvSpPr>
          <p:cNvPr id="4" name="Shape 2"/>
          <p:cNvSpPr/>
          <p:nvPr/>
        </p:nvSpPr>
        <p:spPr>
          <a:xfrm>
            <a:off x="731502" y="1706837"/>
            <a:ext cx="10972526" cy="0"/>
          </a:xfrm>
          <a:prstGeom prst="line">
            <a:avLst/>
          </a:prstGeom>
          <a:noFill/>
          <a:ln w="6350">
            <a:solidFill>
              <a:srgbClr val="BFB8AD"/>
            </a:solidFill>
            <a:prstDash val="solid"/>
          </a:ln>
        </p:spPr>
      </p:sp>
      <p:sp>
        <p:nvSpPr>
          <p:cNvPr id="5" name="Shape 3"/>
          <p:cNvSpPr/>
          <p:nvPr/>
        </p:nvSpPr>
        <p:spPr>
          <a:xfrm>
            <a:off x="731502" y="2926007"/>
            <a:ext cx="5486263" cy="670543"/>
          </a:xfrm>
          <a:prstGeom prst="rect">
            <a:avLst/>
          </a:prstGeom>
          <a:solidFill>
            <a:srgbClr val="C9A227">
              <a:alpha val="65000"/>
            </a:srgbClr>
          </a:solidFill>
          <a:ln/>
        </p:spPr>
      </p:sp>
      <p:sp>
        <p:nvSpPr>
          <p:cNvPr id="6" name="Shape 4"/>
          <p:cNvSpPr/>
          <p:nvPr/>
        </p:nvSpPr>
        <p:spPr>
          <a:xfrm>
            <a:off x="6217765" y="2926007"/>
            <a:ext cx="3657509" cy="670543"/>
          </a:xfrm>
          <a:prstGeom prst="rect">
            <a:avLst/>
          </a:prstGeom>
          <a:solidFill>
            <a:srgbClr val="7D2A3D">
              <a:alpha val="75000"/>
            </a:srgbClr>
          </a:solidFill>
          <a:ln/>
        </p:spPr>
      </p:sp>
      <p:sp>
        <p:nvSpPr>
          <p:cNvPr id="7" name="Shape 5"/>
          <p:cNvSpPr/>
          <p:nvPr/>
        </p:nvSpPr>
        <p:spPr>
          <a:xfrm>
            <a:off x="9875273" y="2926007"/>
            <a:ext cx="1828754" cy="670543"/>
          </a:xfrm>
          <a:prstGeom prst="rect">
            <a:avLst/>
          </a:prstGeom>
          <a:solidFill>
            <a:srgbClr val="5B6E51">
              <a:alpha val="75000"/>
            </a:srgbClr>
          </a:solidFill>
          <a:ln/>
        </p:spPr>
      </p:sp>
      <p:sp>
        <p:nvSpPr>
          <p:cNvPr id="8" name="Text 6"/>
          <p:cNvSpPr/>
          <p:nvPr/>
        </p:nvSpPr>
        <p:spPr>
          <a:xfrm>
            <a:off x="731502" y="2560256"/>
            <a:ext cx="914377" cy="304792"/>
          </a:xfrm>
          <a:prstGeom prst="rect">
            <a:avLst/>
          </a:prstGeom>
          <a:noFill/>
          <a:ln/>
        </p:spPr>
        <p:txBody>
          <a:bodyPr wrap="square" lIns="0" tIns="0" rIns="0" bIns="0" rtlCol="0" anchor="ctr"/>
          <a:lstStyle/>
          <a:p>
            <a:pPr algn="ctr" indent="0" marL="0">
              <a:buNone/>
            </a:pPr>
            <a:r>
              <a:rPr lang="en-US" sz="1200" dirty="0">
                <a:solidFill>
                  <a:srgbClr val="6B6258"/>
                </a:solidFill>
                <a:latin typeface="Garamond" pitchFamily="34" charset="0"/>
                <a:ea typeface="Garamond" pitchFamily="34" charset="-122"/>
                <a:cs typeface="Garamond" pitchFamily="34" charset="-120"/>
              </a:rPr>
              <a:t>Jul'26</a:t>
            </a:r>
            <a:endParaRPr lang="en-US" sz="1200" dirty="0"/>
          </a:p>
        </p:txBody>
      </p:sp>
      <p:sp>
        <p:nvSpPr>
          <p:cNvPr id="9" name="Text 7"/>
          <p:cNvSpPr/>
          <p:nvPr/>
        </p:nvSpPr>
        <p:spPr>
          <a:xfrm>
            <a:off x="1645879" y="2560256"/>
            <a:ext cx="914377" cy="304792"/>
          </a:xfrm>
          <a:prstGeom prst="rect">
            <a:avLst/>
          </a:prstGeom>
          <a:noFill/>
          <a:ln/>
        </p:spPr>
        <p:txBody>
          <a:bodyPr wrap="square" lIns="0" tIns="0" rIns="0" bIns="0" rtlCol="0" anchor="ctr"/>
          <a:lstStyle/>
          <a:p>
            <a:pPr algn="ctr" indent="0" marL="0">
              <a:buNone/>
            </a:pPr>
            <a:r>
              <a:rPr lang="en-US" sz="1200" dirty="0">
                <a:solidFill>
                  <a:srgbClr val="6B6258"/>
                </a:solidFill>
                <a:latin typeface="Garamond" pitchFamily="34" charset="0"/>
                <a:ea typeface="Garamond" pitchFamily="34" charset="-122"/>
                <a:cs typeface="Garamond" pitchFamily="34" charset="-120"/>
              </a:rPr>
              <a:t>Aug</a:t>
            </a:r>
            <a:endParaRPr lang="en-US" sz="1200" dirty="0"/>
          </a:p>
        </p:txBody>
      </p:sp>
      <p:sp>
        <p:nvSpPr>
          <p:cNvPr id="10" name="Text 8"/>
          <p:cNvSpPr/>
          <p:nvPr/>
        </p:nvSpPr>
        <p:spPr>
          <a:xfrm>
            <a:off x="2560256" y="2560256"/>
            <a:ext cx="914377" cy="304792"/>
          </a:xfrm>
          <a:prstGeom prst="rect">
            <a:avLst/>
          </a:prstGeom>
          <a:noFill/>
          <a:ln/>
        </p:spPr>
        <p:txBody>
          <a:bodyPr wrap="square" lIns="0" tIns="0" rIns="0" bIns="0" rtlCol="0" anchor="ctr"/>
          <a:lstStyle/>
          <a:p>
            <a:pPr algn="ctr" indent="0" marL="0">
              <a:buNone/>
            </a:pPr>
            <a:r>
              <a:rPr lang="en-US" sz="1200" dirty="0">
                <a:solidFill>
                  <a:srgbClr val="6B6258"/>
                </a:solidFill>
                <a:latin typeface="Garamond" pitchFamily="34" charset="0"/>
                <a:ea typeface="Garamond" pitchFamily="34" charset="-122"/>
                <a:cs typeface="Garamond" pitchFamily="34" charset="-120"/>
              </a:rPr>
              <a:t>Sep</a:t>
            </a:r>
            <a:endParaRPr lang="en-US" sz="1200" dirty="0"/>
          </a:p>
        </p:txBody>
      </p:sp>
      <p:sp>
        <p:nvSpPr>
          <p:cNvPr id="11" name="Text 9"/>
          <p:cNvSpPr/>
          <p:nvPr/>
        </p:nvSpPr>
        <p:spPr>
          <a:xfrm>
            <a:off x="3474633" y="2560256"/>
            <a:ext cx="914377" cy="304792"/>
          </a:xfrm>
          <a:prstGeom prst="rect">
            <a:avLst/>
          </a:prstGeom>
          <a:noFill/>
          <a:ln/>
        </p:spPr>
        <p:txBody>
          <a:bodyPr wrap="square" lIns="0" tIns="0" rIns="0" bIns="0" rtlCol="0" anchor="ctr"/>
          <a:lstStyle/>
          <a:p>
            <a:pPr algn="ctr" indent="0" marL="0">
              <a:buNone/>
            </a:pPr>
            <a:r>
              <a:rPr lang="en-US" sz="1200" dirty="0">
                <a:solidFill>
                  <a:srgbClr val="6B6258"/>
                </a:solidFill>
                <a:latin typeface="Garamond" pitchFamily="34" charset="0"/>
                <a:ea typeface="Garamond" pitchFamily="34" charset="-122"/>
                <a:cs typeface="Garamond" pitchFamily="34" charset="-120"/>
              </a:rPr>
              <a:t>Oct</a:t>
            </a:r>
            <a:endParaRPr lang="en-US" sz="1200" dirty="0"/>
          </a:p>
        </p:txBody>
      </p:sp>
      <p:sp>
        <p:nvSpPr>
          <p:cNvPr id="12" name="Text 10"/>
          <p:cNvSpPr/>
          <p:nvPr/>
        </p:nvSpPr>
        <p:spPr>
          <a:xfrm>
            <a:off x="4389010" y="2560256"/>
            <a:ext cx="914377" cy="304792"/>
          </a:xfrm>
          <a:prstGeom prst="rect">
            <a:avLst/>
          </a:prstGeom>
          <a:noFill/>
          <a:ln/>
        </p:spPr>
        <p:txBody>
          <a:bodyPr wrap="square" lIns="0" tIns="0" rIns="0" bIns="0" rtlCol="0" anchor="ctr"/>
          <a:lstStyle/>
          <a:p>
            <a:pPr algn="ctr" indent="0" marL="0">
              <a:buNone/>
            </a:pPr>
            <a:r>
              <a:rPr lang="en-US" sz="1200" dirty="0">
                <a:solidFill>
                  <a:srgbClr val="6B6258"/>
                </a:solidFill>
                <a:latin typeface="Garamond" pitchFamily="34" charset="0"/>
                <a:ea typeface="Garamond" pitchFamily="34" charset="-122"/>
                <a:cs typeface="Garamond" pitchFamily="34" charset="-120"/>
              </a:rPr>
              <a:t>Nov</a:t>
            </a:r>
            <a:endParaRPr lang="en-US" sz="1200" dirty="0"/>
          </a:p>
        </p:txBody>
      </p:sp>
      <p:sp>
        <p:nvSpPr>
          <p:cNvPr id="13" name="Text 11"/>
          <p:cNvSpPr/>
          <p:nvPr/>
        </p:nvSpPr>
        <p:spPr>
          <a:xfrm>
            <a:off x="5303387" y="2560256"/>
            <a:ext cx="914377" cy="304792"/>
          </a:xfrm>
          <a:prstGeom prst="rect">
            <a:avLst/>
          </a:prstGeom>
          <a:noFill/>
          <a:ln/>
        </p:spPr>
        <p:txBody>
          <a:bodyPr wrap="square" lIns="0" tIns="0" rIns="0" bIns="0" rtlCol="0" anchor="ctr"/>
          <a:lstStyle/>
          <a:p>
            <a:pPr algn="ctr" indent="0" marL="0">
              <a:buNone/>
            </a:pPr>
            <a:r>
              <a:rPr lang="en-US" sz="1200" dirty="0">
                <a:solidFill>
                  <a:srgbClr val="6B6258"/>
                </a:solidFill>
                <a:latin typeface="Garamond" pitchFamily="34" charset="0"/>
                <a:ea typeface="Garamond" pitchFamily="34" charset="-122"/>
                <a:cs typeface="Garamond" pitchFamily="34" charset="-120"/>
              </a:rPr>
              <a:t>Dec</a:t>
            </a:r>
            <a:endParaRPr lang="en-US" sz="1200" dirty="0"/>
          </a:p>
        </p:txBody>
      </p:sp>
      <p:sp>
        <p:nvSpPr>
          <p:cNvPr id="14" name="Text 12"/>
          <p:cNvSpPr/>
          <p:nvPr/>
        </p:nvSpPr>
        <p:spPr>
          <a:xfrm>
            <a:off x="6217765" y="2560256"/>
            <a:ext cx="914377" cy="304792"/>
          </a:xfrm>
          <a:prstGeom prst="rect">
            <a:avLst/>
          </a:prstGeom>
          <a:noFill/>
          <a:ln/>
        </p:spPr>
        <p:txBody>
          <a:bodyPr wrap="square" lIns="0" tIns="0" rIns="0" bIns="0" rtlCol="0" anchor="ctr"/>
          <a:lstStyle/>
          <a:p>
            <a:pPr algn="ctr" indent="0" marL="0">
              <a:buNone/>
            </a:pPr>
            <a:r>
              <a:rPr lang="en-US" sz="1200" dirty="0">
                <a:solidFill>
                  <a:srgbClr val="6B6258"/>
                </a:solidFill>
                <a:latin typeface="Garamond" pitchFamily="34" charset="0"/>
                <a:ea typeface="Garamond" pitchFamily="34" charset="-122"/>
                <a:cs typeface="Garamond" pitchFamily="34" charset="-120"/>
              </a:rPr>
              <a:t>Jan'27</a:t>
            </a:r>
            <a:endParaRPr lang="en-US" sz="1200" dirty="0"/>
          </a:p>
        </p:txBody>
      </p:sp>
      <p:sp>
        <p:nvSpPr>
          <p:cNvPr id="15" name="Text 13"/>
          <p:cNvSpPr/>
          <p:nvPr/>
        </p:nvSpPr>
        <p:spPr>
          <a:xfrm>
            <a:off x="7132142" y="2560256"/>
            <a:ext cx="914377" cy="304792"/>
          </a:xfrm>
          <a:prstGeom prst="rect">
            <a:avLst/>
          </a:prstGeom>
          <a:noFill/>
          <a:ln/>
        </p:spPr>
        <p:txBody>
          <a:bodyPr wrap="square" lIns="0" tIns="0" rIns="0" bIns="0" rtlCol="0" anchor="ctr"/>
          <a:lstStyle/>
          <a:p>
            <a:pPr algn="ctr" indent="0" marL="0">
              <a:buNone/>
            </a:pPr>
            <a:r>
              <a:rPr lang="en-US" sz="1200" dirty="0">
                <a:solidFill>
                  <a:srgbClr val="6B6258"/>
                </a:solidFill>
                <a:latin typeface="Garamond" pitchFamily="34" charset="0"/>
                <a:ea typeface="Garamond" pitchFamily="34" charset="-122"/>
                <a:cs typeface="Garamond" pitchFamily="34" charset="-120"/>
              </a:rPr>
              <a:t>Feb</a:t>
            </a:r>
            <a:endParaRPr lang="en-US" sz="1200" dirty="0"/>
          </a:p>
        </p:txBody>
      </p:sp>
      <p:sp>
        <p:nvSpPr>
          <p:cNvPr id="16" name="Text 14"/>
          <p:cNvSpPr/>
          <p:nvPr/>
        </p:nvSpPr>
        <p:spPr>
          <a:xfrm>
            <a:off x="8046519" y="2560256"/>
            <a:ext cx="914377" cy="304792"/>
          </a:xfrm>
          <a:prstGeom prst="rect">
            <a:avLst/>
          </a:prstGeom>
          <a:noFill/>
          <a:ln/>
        </p:spPr>
        <p:txBody>
          <a:bodyPr wrap="square" lIns="0" tIns="0" rIns="0" bIns="0" rtlCol="0" anchor="ctr"/>
          <a:lstStyle/>
          <a:p>
            <a:pPr algn="ctr" indent="0" marL="0">
              <a:buNone/>
            </a:pPr>
            <a:r>
              <a:rPr lang="en-US" sz="1200" dirty="0">
                <a:solidFill>
                  <a:srgbClr val="6B6258"/>
                </a:solidFill>
                <a:latin typeface="Garamond" pitchFamily="34" charset="0"/>
                <a:ea typeface="Garamond" pitchFamily="34" charset="-122"/>
                <a:cs typeface="Garamond" pitchFamily="34" charset="-120"/>
              </a:rPr>
              <a:t>Mar</a:t>
            </a:r>
            <a:endParaRPr lang="en-US" sz="1200" dirty="0"/>
          </a:p>
        </p:txBody>
      </p:sp>
      <p:sp>
        <p:nvSpPr>
          <p:cNvPr id="17" name="Text 15"/>
          <p:cNvSpPr/>
          <p:nvPr/>
        </p:nvSpPr>
        <p:spPr>
          <a:xfrm>
            <a:off x="8960896" y="2560256"/>
            <a:ext cx="914377" cy="304792"/>
          </a:xfrm>
          <a:prstGeom prst="rect">
            <a:avLst/>
          </a:prstGeom>
          <a:noFill/>
          <a:ln/>
        </p:spPr>
        <p:txBody>
          <a:bodyPr wrap="square" lIns="0" tIns="0" rIns="0" bIns="0" rtlCol="0" anchor="ctr"/>
          <a:lstStyle/>
          <a:p>
            <a:pPr algn="ctr" indent="0" marL="0">
              <a:buNone/>
            </a:pPr>
            <a:r>
              <a:rPr lang="en-US" sz="1200" dirty="0">
                <a:solidFill>
                  <a:srgbClr val="6B6258"/>
                </a:solidFill>
                <a:latin typeface="Garamond" pitchFamily="34" charset="0"/>
                <a:ea typeface="Garamond" pitchFamily="34" charset="-122"/>
                <a:cs typeface="Garamond" pitchFamily="34" charset="-120"/>
              </a:rPr>
              <a:t>Apr</a:t>
            </a:r>
            <a:endParaRPr lang="en-US" sz="1200" dirty="0"/>
          </a:p>
        </p:txBody>
      </p:sp>
      <p:sp>
        <p:nvSpPr>
          <p:cNvPr id="18" name="Text 16"/>
          <p:cNvSpPr/>
          <p:nvPr/>
        </p:nvSpPr>
        <p:spPr>
          <a:xfrm>
            <a:off x="9875273" y="2560256"/>
            <a:ext cx="914377" cy="304792"/>
          </a:xfrm>
          <a:prstGeom prst="rect">
            <a:avLst/>
          </a:prstGeom>
          <a:noFill/>
          <a:ln/>
        </p:spPr>
        <p:txBody>
          <a:bodyPr wrap="square" lIns="0" tIns="0" rIns="0" bIns="0" rtlCol="0" anchor="ctr"/>
          <a:lstStyle/>
          <a:p>
            <a:pPr algn="ctr" indent="0" marL="0">
              <a:buNone/>
            </a:pPr>
            <a:r>
              <a:rPr lang="en-US" sz="1200" dirty="0">
                <a:solidFill>
                  <a:srgbClr val="6B6258"/>
                </a:solidFill>
                <a:latin typeface="Garamond" pitchFamily="34" charset="0"/>
                <a:ea typeface="Garamond" pitchFamily="34" charset="-122"/>
                <a:cs typeface="Garamond" pitchFamily="34" charset="-120"/>
              </a:rPr>
              <a:t>May</a:t>
            </a:r>
            <a:endParaRPr lang="en-US" sz="1200" dirty="0"/>
          </a:p>
        </p:txBody>
      </p:sp>
      <p:sp>
        <p:nvSpPr>
          <p:cNvPr id="19" name="Text 17"/>
          <p:cNvSpPr/>
          <p:nvPr/>
        </p:nvSpPr>
        <p:spPr>
          <a:xfrm>
            <a:off x="10789650" y="2560256"/>
            <a:ext cx="914377" cy="304792"/>
          </a:xfrm>
          <a:prstGeom prst="rect">
            <a:avLst/>
          </a:prstGeom>
          <a:noFill/>
          <a:ln/>
        </p:spPr>
        <p:txBody>
          <a:bodyPr wrap="square" lIns="0" tIns="0" rIns="0" bIns="0" rtlCol="0" anchor="ctr"/>
          <a:lstStyle/>
          <a:p>
            <a:pPr algn="ctr" indent="0" marL="0">
              <a:buNone/>
            </a:pPr>
            <a:r>
              <a:rPr lang="en-US" sz="1200" dirty="0">
                <a:solidFill>
                  <a:srgbClr val="6B6258"/>
                </a:solidFill>
                <a:latin typeface="Garamond" pitchFamily="34" charset="0"/>
                <a:ea typeface="Garamond" pitchFamily="34" charset="-122"/>
                <a:cs typeface="Garamond" pitchFamily="34" charset="-120"/>
              </a:rPr>
              <a:t>Jun</a:t>
            </a:r>
            <a:endParaRPr lang="en-US" sz="1200" dirty="0"/>
          </a:p>
        </p:txBody>
      </p:sp>
      <p:sp>
        <p:nvSpPr>
          <p:cNvPr id="20" name="Text 18"/>
          <p:cNvSpPr/>
          <p:nvPr/>
        </p:nvSpPr>
        <p:spPr>
          <a:xfrm>
            <a:off x="731502" y="3084499"/>
            <a:ext cx="5486263" cy="365751"/>
          </a:xfrm>
          <a:prstGeom prst="rect">
            <a:avLst/>
          </a:prstGeom>
          <a:noFill/>
          <a:ln/>
        </p:spPr>
        <p:txBody>
          <a:bodyPr wrap="square" lIns="0" tIns="0" rIns="0" bIns="0" rtlCol="0" anchor="ctr"/>
          <a:lstStyle/>
          <a:p>
            <a:pPr algn="ctr" indent="0" marL="0">
              <a:buNone/>
            </a:pPr>
            <a:r>
              <a:rPr lang="en-US" sz="1600" b="1" dirty="0">
                <a:solidFill>
                  <a:srgbClr val="1A1A1A"/>
                </a:solidFill>
                <a:latin typeface="Garamond" pitchFamily="34" charset="0"/>
                <a:ea typeface="Garamond" pitchFamily="34" charset="-122"/>
                <a:cs typeface="Garamond" pitchFamily="34" charset="-120"/>
              </a:rPr>
              <a:t>Pre-construction</a:t>
            </a:r>
            <a:endParaRPr lang="en-US" sz="1600" dirty="0"/>
          </a:p>
        </p:txBody>
      </p:sp>
      <p:sp>
        <p:nvSpPr>
          <p:cNvPr id="21" name="Text 19"/>
          <p:cNvSpPr/>
          <p:nvPr/>
        </p:nvSpPr>
        <p:spPr>
          <a:xfrm>
            <a:off x="6217765" y="3084499"/>
            <a:ext cx="3657509" cy="365751"/>
          </a:xfrm>
          <a:prstGeom prst="rect">
            <a:avLst/>
          </a:prstGeom>
          <a:noFill/>
          <a:ln/>
        </p:spPr>
        <p:txBody>
          <a:bodyPr wrap="square" lIns="0" tIns="0" rIns="0" bIns="0" rtlCol="0" anchor="ctr"/>
          <a:lstStyle/>
          <a:p>
            <a:pPr algn="ctr" indent="0" marL="0">
              <a:buNone/>
            </a:pPr>
            <a:r>
              <a:rPr lang="en-US" sz="1600" b="1" dirty="0">
                <a:solidFill>
                  <a:srgbClr val="FFFFFF"/>
                </a:solidFill>
                <a:latin typeface="Garamond" pitchFamily="34" charset="0"/>
                <a:ea typeface="Garamond" pitchFamily="34" charset="-122"/>
                <a:cs typeface="Garamond" pitchFamily="34" charset="-120"/>
              </a:rPr>
              <a:t>Construction</a:t>
            </a:r>
            <a:endParaRPr lang="en-US" sz="1600" dirty="0"/>
          </a:p>
        </p:txBody>
      </p:sp>
      <p:sp>
        <p:nvSpPr>
          <p:cNvPr id="22" name="Text 20"/>
          <p:cNvSpPr/>
          <p:nvPr/>
        </p:nvSpPr>
        <p:spPr>
          <a:xfrm>
            <a:off x="9875273" y="3084499"/>
            <a:ext cx="1828754" cy="365751"/>
          </a:xfrm>
          <a:prstGeom prst="rect">
            <a:avLst/>
          </a:prstGeom>
          <a:noFill/>
          <a:ln/>
        </p:spPr>
        <p:txBody>
          <a:bodyPr wrap="square" lIns="0" tIns="0" rIns="0" bIns="0" rtlCol="0" anchor="ctr"/>
          <a:lstStyle/>
          <a:p>
            <a:pPr algn="ctr" indent="0" marL="0">
              <a:buNone/>
            </a:pPr>
            <a:r>
              <a:rPr lang="en-US" sz="1600" b="1" dirty="0">
                <a:solidFill>
                  <a:srgbClr val="1A1A1A"/>
                </a:solidFill>
                <a:latin typeface="Garamond" pitchFamily="34" charset="0"/>
                <a:ea typeface="Garamond" pitchFamily="34" charset="-122"/>
                <a:cs typeface="Garamond" pitchFamily="34" charset="-120"/>
              </a:rPr>
              <a:t>Reopen</a:t>
            </a:r>
            <a:endParaRPr lang="en-US" sz="1600" dirty="0"/>
          </a:p>
        </p:txBody>
      </p:sp>
      <p:sp>
        <p:nvSpPr>
          <p:cNvPr id="23" name="Text 21"/>
          <p:cNvSpPr/>
          <p:nvPr/>
        </p:nvSpPr>
        <p:spPr>
          <a:xfrm>
            <a:off x="731502" y="4084218"/>
            <a:ext cx="5303387" cy="1463003"/>
          </a:xfrm>
          <a:prstGeom prst="rect">
            <a:avLst/>
          </a:prstGeom>
          <a:noFill/>
          <a:ln/>
        </p:spPr>
        <p:txBody>
          <a:bodyPr wrap="square" lIns="0" tIns="0" rIns="0" bIns="0" rtlCol="0" anchor="t"/>
          <a:lstStyle/>
          <a:p>
            <a:pPr indent="0" marL="0">
              <a:buNone/>
            </a:pPr>
            <a:r>
              <a:rPr lang="en-US" sz="1333" dirty="0">
                <a:solidFill>
                  <a:srgbClr val="3F4A4F"/>
                </a:solidFill>
                <a:latin typeface="Garamond" pitchFamily="34" charset="0"/>
                <a:ea typeface="Garamond" pitchFamily="34" charset="-122"/>
                <a:cs typeface="Garamond" pitchFamily="34" charset="-120"/>
              </a:rPr>
              <a:t>Bid documents, contractor procurement, permitting, material sourcing (rough-sawn timber). 2026 event season runs concurrent — Assembly Rooms stays open.</a:t>
            </a:r>
            <a:endParaRPr lang="en-US" sz="1333" dirty="0"/>
          </a:p>
        </p:txBody>
      </p:sp>
      <p:sp>
        <p:nvSpPr>
          <p:cNvPr id="24" name="Text 22"/>
          <p:cNvSpPr/>
          <p:nvPr/>
        </p:nvSpPr>
        <p:spPr>
          <a:xfrm>
            <a:off x="6278723" y="4084218"/>
            <a:ext cx="3596550" cy="1463003"/>
          </a:xfrm>
          <a:prstGeom prst="rect">
            <a:avLst/>
          </a:prstGeom>
          <a:noFill/>
          <a:ln/>
        </p:spPr>
        <p:txBody>
          <a:bodyPr wrap="square" lIns="0" tIns="0" rIns="0" bIns="0" rtlCol="0" anchor="t"/>
          <a:lstStyle/>
          <a:p>
            <a:pPr indent="0" marL="0">
              <a:buNone/>
            </a:pPr>
            <a:r>
              <a:rPr lang="en-US" sz="1333" dirty="0">
                <a:solidFill>
                  <a:srgbClr val="3F4A4F"/>
                </a:solidFill>
                <a:latin typeface="Garamond" pitchFamily="34" charset="0"/>
                <a:ea typeface="Garamond" pitchFamily="34" charset="-122"/>
                <a:cs typeface="Garamond" pitchFamily="34" charset="-120"/>
              </a:rPr>
              <a:t>Selective demolition, sill and framing repair, foundation, drainage, deck reconstruction, electrical. Assembly Rooms is closed.</a:t>
            </a:r>
            <a:endParaRPr lang="en-US" sz="1333" dirty="0"/>
          </a:p>
        </p:txBody>
      </p:sp>
      <p:sp>
        <p:nvSpPr>
          <p:cNvPr id="25" name="Text 23"/>
          <p:cNvSpPr/>
          <p:nvPr/>
        </p:nvSpPr>
        <p:spPr>
          <a:xfrm>
            <a:off x="9936232" y="4084218"/>
            <a:ext cx="1767796" cy="1463003"/>
          </a:xfrm>
          <a:prstGeom prst="rect">
            <a:avLst/>
          </a:prstGeom>
          <a:noFill/>
          <a:ln/>
        </p:spPr>
        <p:txBody>
          <a:bodyPr wrap="square" lIns="0" tIns="0" rIns="0" bIns="0" rtlCol="0" anchor="t"/>
          <a:lstStyle/>
          <a:p>
            <a:pPr indent="0" marL="0">
              <a:buNone/>
            </a:pPr>
            <a:r>
              <a:rPr lang="en-US" sz="1333" dirty="0">
                <a:solidFill>
                  <a:srgbClr val="3F4A4F"/>
                </a:solidFill>
                <a:latin typeface="Garamond" pitchFamily="34" charset="0"/>
                <a:ea typeface="Garamond" pitchFamily="34" charset="-122"/>
                <a:cs typeface="Garamond" pitchFamily="34" charset="-120"/>
              </a:rPr>
              <a:t>Punch list, cleanup. 2027 season begins on schedule.</a:t>
            </a:r>
            <a:endParaRPr lang="en-US" sz="1333" dirty="0"/>
          </a:p>
        </p:txBody>
      </p:sp>
      <p:sp>
        <p:nvSpPr>
          <p:cNvPr id="26" name="Shape 24"/>
          <p:cNvSpPr/>
          <p:nvPr/>
        </p:nvSpPr>
        <p:spPr>
          <a:xfrm>
            <a:off x="731502" y="5699618"/>
            <a:ext cx="10972526" cy="0"/>
          </a:xfrm>
          <a:prstGeom prst="line">
            <a:avLst/>
          </a:prstGeom>
          <a:noFill/>
          <a:ln w="6350">
            <a:solidFill>
              <a:srgbClr val="BFB8AD"/>
            </a:solidFill>
            <a:prstDash val="solid"/>
          </a:ln>
        </p:spPr>
      </p:sp>
      <p:sp>
        <p:nvSpPr>
          <p:cNvPr id="27" name="Text 25"/>
          <p:cNvSpPr/>
          <p:nvPr/>
        </p:nvSpPr>
        <p:spPr>
          <a:xfrm>
            <a:off x="731502" y="5821534"/>
            <a:ext cx="10972526" cy="365751"/>
          </a:xfrm>
          <a:prstGeom prst="rect">
            <a:avLst/>
          </a:prstGeom>
          <a:noFill/>
          <a:ln/>
        </p:spPr>
        <p:txBody>
          <a:bodyPr wrap="square" lIns="0" tIns="0" rIns="0" bIns="0" rtlCol="0" anchor="ctr"/>
          <a:lstStyle/>
          <a:p>
            <a:pPr indent="0" marL="0">
              <a:buNone/>
            </a:pPr>
            <a:r>
              <a:rPr lang="en-US" sz="1467" i="1" dirty="0">
                <a:solidFill>
                  <a:srgbClr val="6B6258"/>
                </a:solidFill>
                <a:latin typeface="Garamond" pitchFamily="34" charset="0"/>
                <a:ea typeface="Garamond" pitchFamily="34" charset="-122"/>
                <a:cs typeface="Garamond" pitchFamily="34" charset="-120"/>
              </a:rPr>
              <a:t>The 2027 calendar (May–Nov: Farm Pop-Ups, concerts, art exhibits, July 4th picnic, Annual Meeting) will run on schedule.</a:t>
            </a:r>
            <a:endParaRPr lang="en-US" sz="1467" dirty="0"/>
          </a:p>
        </p:txBody>
      </p:sp>
      <p:sp>
        <p:nvSpPr>
          <p:cNvPr id="28" name="Text 26"/>
          <p:cNvSpPr/>
          <p:nvPr/>
        </p:nvSpPr>
        <p:spPr>
          <a:xfrm>
            <a:off x="10728692" y="6431119"/>
            <a:ext cx="975336" cy="243834"/>
          </a:xfrm>
          <a:prstGeom prst="rect">
            <a:avLst/>
          </a:prstGeom>
          <a:noFill/>
          <a:ln/>
        </p:spPr>
        <p:txBody>
          <a:bodyPr wrap="square" lIns="0" tIns="0" rIns="0" bIns="0" rtlCol="0" anchor="ctr"/>
          <a:lstStyle/>
          <a:p>
            <a:pPr algn="r" indent="0" marL="0">
              <a:buNone/>
            </a:pPr>
            <a:r>
              <a:rPr lang="en-US" sz="1200" i="1" dirty="0">
                <a:solidFill>
                  <a:srgbClr val="6B6258"/>
                </a:solidFill>
                <a:latin typeface="Garamond" pitchFamily="34" charset="0"/>
                <a:ea typeface="Garamond" pitchFamily="34" charset="-122"/>
                <a:cs typeface="Garamond" pitchFamily="34" charset="-120"/>
              </a:rPr>
              <a:t>8 / 12</a:t>
            </a:r>
            <a:endParaRPr lang="en-US" sz="1200" dirty="0"/>
          </a:p>
        </p:txBody>
      </p:sp>
      <p:sp>
        <p:nvSpPr>
          <p:cNvPr id="29" name="Text 27"/>
          <p:cNvSpPr/>
          <p:nvPr/>
        </p:nvSpPr>
        <p:spPr>
          <a:xfrm>
            <a:off x="731502" y="6431119"/>
            <a:ext cx="7315017" cy="243834"/>
          </a:xfrm>
          <a:prstGeom prst="rect">
            <a:avLst/>
          </a:prstGeom>
          <a:noFill/>
          <a:ln/>
        </p:spPr>
        <p:txBody>
          <a:bodyPr wrap="square" lIns="0" tIns="0" rIns="0" bIns="0" rtlCol="0" anchor="ctr"/>
          <a:lstStyle/>
          <a:p>
            <a:pPr indent="0" marL="0">
              <a:buNone/>
            </a:pPr>
            <a:r>
              <a:rPr lang="en-US" sz="1200" i="1" dirty="0">
                <a:solidFill>
                  <a:srgbClr val="6B6258"/>
                </a:solidFill>
                <a:latin typeface="Garamond" pitchFamily="34" charset="0"/>
                <a:ea typeface="Garamond" pitchFamily="34" charset="-122"/>
                <a:cs typeface="Garamond" pitchFamily="34" charset="-120"/>
              </a:rPr>
              <a:t>Elkridge Assembly Rooms · Annual Meeting · 15 June 2026</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8"/>
        </a:solidFill>
      </p:bgPr>
    </p:bg>
    <p:spTree>
      <p:nvGrpSpPr>
        <p:cNvPr id="1" name=""/>
        <p:cNvGrpSpPr/>
        <p:nvPr/>
      </p:nvGrpSpPr>
      <p:grpSpPr>
        <a:xfrm>
          <a:off x="0" y="0"/>
          <a:ext cx="0" cy="0"/>
          <a:chOff x="0" y="0"/>
          <a:chExt cx="0" cy="0"/>
        </a:xfrm>
      </p:grpSpPr>
      <p:sp>
        <p:nvSpPr>
          <p:cNvPr id="2" name="Text 0"/>
          <p:cNvSpPr/>
          <p:nvPr/>
        </p:nvSpPr>
        <p:spPr>
          <a:xfrm>
            <a:off x="731502" y="548626"/>
            <a:ext cx="10972526" cy="609585"/>
          </a:xfrm>
          <a:prstGeom prst="rect">
            <a:avLst/>
          </a:prstGeom>
          <a:noFill/>
          <a:ln/>
        </p:spPr>
        <p:txBody>
          <a:bodyPr wrap="square" lIns="0" tIns="0" rIns="0" bIns="0" rtlCol="0" anchor="ctr"/>
          <a:lstStyle/>
          <a:p>
            <a:pPr indent="0" marL="0">
              <a:buNone/>
            </a:pPr>
            <a:r>
              <a:rPr lang="en-US" sz="3733" dirty="0">
                <a:solidFill>
                  <a:srgbClr val="1A1A1A"/>
                </a:solidFill>
                <a:latin typeface="Garamond" pitchFamily="34" charset="0"/>
                <a:ea typeface="Garamond" pitchFamily="34" charset="-122"/>
                <a:cs typeface="Garamond" pitchFamily="34" charset="-120"/>
              </a:rPr>
              <a:t>The people on this</a:t>
            </a:r>
            <a:endParaRPr lang="en-US" sz="3733" dirty="0"/>
          </a:p>
        </p:txBody>
      </p:sp>
      <p:sp>
        <p:nvSpPr>
          <p:cNvPr id="3" name="Text 1"/>
          <p:cNvSpPr/>
          <p:nvPr/>
        </p:nvSpPr>
        <p:spPr>
          <a:xfrm>
            <a:off x="731502" y="1219170"/>
            <a:ext cx="10972526" cy="365751"/>
          </a:xfrm>
          <a:prstGeom prst="rect">
            <a:avLst/>
          </a:prstGeom>
          <a:noFill/>
          <a:ln/>
        </p:spPr>
        <p:txBody>
          <a:bodyPr wrap="square" lIns="0" tIns="0" rIns="0" bIns="0" rtlCol="0" anchor="ctr"/>
          <a:lstStyle/>
          <a:p>
            <a:pPr indent="0" marL="0">
              <a:buNone/>
            </a:pPr>
            <a:r>
              <a:rPr lang="en-US" sz="1467" i="1" dirty="0">
                <a:solidFill>
                  <a:srgbClr val="6B6258"/>
                </a:solidFill>
                <a:latin typeface="Garamond" pitchFamily="34" charset="0"/>
                <a:ea typeface="Garamond" pitchFamily="34" charset="-122"/>
                <a:cs typeface="Garamond" pitchFamily="34" charset="-120"/>
              </a:rPr>
              <a:t>All board roles volunteer; outside contractors selected for preservation experience.</a:t>
            </a:r>
            <a:endParaRPr lang="en-US" sz="1467" dirty="0"/>
          </a:p>
        </p:txBody>
      </p:sp>
      <p:sp>
        <p:nvSpPr>
          <p:cNvPr id="4" name="Shape 2"/>
          <p:cNvSpPr/>
          <p:nvPr/>
        </p:nvSpPr>
        <p:spPr>
          <a:xfrm>
            <a:off x="731502" y="1706837"/>
            <a:ext cx="10972526" cy="0"/>
          </a:xfrm>
          <a:prstGeom prst="line">
            <a:avLst/>
          </a:prstGeom>
          <a:noFill/>
          <a:ln w="6350">
            <a:solidFill>
              <a:srgbClr val="BFB8AD"/>
            </a:solidFill>
            <a:prstDash val="solid"/>
          </a:ln>
        </p:spPr>
      </p:sp>
      <p:sp>
        <p:nvSpPr>
          <p:cNvPr id="5" name="Text 3"/>
          <p:cNvSpPr/>
          <p:nvPr/>
        </p:nvSpPr>
        <p:spPr>
          <a:xfrm>
            <a:off x="731502" y="1950671"/>
            <a:ext cx="5242429" cy="426709"/>
          </a:xfrm>
          <a:prstGeom prst="rect">
            <a:avLst/>
          </a:prstGeom>
          <a:noFill/>
          <a:ln/>
        </p:spPr>
        <p:txBody>
          <a:bodyPr wrap="square" lIns="0" tIns="0" rIns="0" bIns="0" rtlCol="0" anchor="ctr"/>
          <a:lstStyle/>
          <a:p>
            <a:pPr indent="0" marL="0">
              <a:buNone/>
            </a:pPr>
            <a:r>
              <a:rPr lang="en-US" sz="2000" dirty="0">
                <a:solidFill>
                  <a:srgbClr val="1A1A1A"/>
                </a:solidFill>
                <a:latin typeface="Garamond" pitchFamily="34" charset="0"/>
                <a:ea typeface="Garamond" pitchFamily="34" charset="-122"/>
                <a:cs typeface="Garamond" pitchFamily="34" charset="-120"/>
              </a:rPr>
              <a:t>Board project team</a:t>
            </a:r>
            <a:endParaRPr lang="en-US" sz="2000" dirty="0"/>
          </a:p>
        </p:txBody>
      </p:sp>
      <p:sp>
        <p:nvSpPr>
          <p:cNvPr id="6" name="Shape 4"/>
          <p:cNvSpPr/>
          <p:nvPr/>
        </p:nvSpPr>
        <p:spPr>
          <a:xfrm>
            <a:off x="731502" y="2377381"/>
            <a:ext cx="5242429" cy="0"/>
          </a:xfrm>
          <a:prstGeom prst="line">
            <a:avLst/>
          </a:prstGeom>
          <a:noFill/>
          <a:ln w="6350">
            <a:solidFill>
              <a:srgbClr val="BFB8AD"/>
            </a:solidFill>
            <a:prstDash val="solid"/>
          </a:ln>
        </p:spPr>
      </p:sp>
      <p:sp>
        <p:nvSpPr>
          <p:cNvPr id="7" name="Text 5"/>
          <p:cNvSpPr/>
          <p:nvPr/>
        </p:nvSpPr>
        <p:spPr>
          <a:xfrm>
            <a:off x="731502" y="2499298"/>
            <a:ext cx="5242429" cy="268217"/>
          </a:xfrm>
          <a:prstGeom prst="rect">
            <a:avLst/>
          </a:prstGeom>
          <a:noFill/>
          <a:ln/>
        </p:spPr>
        <p:txBody>
          <a:bodyPr wrap="square" lIns="0" tIns="0" rIns="0" bIns="0" rtlCol="0" anchor="ctr"/>
          <a:lstStyle/>
          <a:p>
            <a:pPr indent="0" marL="0">
              <a:buNone/>
            </a:pPr>
            <a:r>
              <a:rPr lang="en-US" sz="1600" b="1" dirty="0">
                <a:solidFill>
                  <a:srgbClr val="1A1A1A"/>
                </a:solidFill>
                <a:latin typeface="Garamond" pitchFamily="34" charset="0"/>
                <a:ea typeface="Garamond" pitchFamily="34" charset="-122"/>
                <a:cs typeface="Garamond" pitchFamily="34" charset="-120"/>
              </a:rPr>
              <a:t>Debra Roth</a:t>
            </a:r>
            <a:endParaRPr lang="en-US" sz="1600" dirty="0"/>
          </a:p>
        </p:txBody>
      </p:sp>
      <p:sp>
        <p:nvSpPr>
          <p:cNvPr id="8" name="Text 6"/>
          <p:cNvSpPr/>
          <p:nvPr/>
        </p:nvSpPr>
        <p:spPr>
          <a:xfrm>
            <a:off x="731502" y="2755323"/>
            <a:ext cx="5242429" cy="219451"/>
          </a:xfrm>
          <a:prstGeom prst="rect">
            <a:avLst/>
          </a:prstGeom>
          <a:noFill/>
          <a:ln/>
        </p:spPr>
        <p:txBody>
          <a:bodyPr wrap="square" lIns="0" tIns="0" rIns="0" bIns="0" rtlCol="0" anchor="ctr"/>
          <a:lstStyle/>
          <a:p>
            <a:pPr indent="0" marL="0">
              <a:buNone/>
            </a:pPr>
            <a:r>
              <a:rPr lang="en-US" sz="1333" i="1" dirty="0">
                <a:solidFill>
                  <a:srgbClr val="7D2A3D"/>
                </a:solidFill>
                <a:latin typeface="Garamond" pitchFamily="34" charset="0"/>
                <a:ea typeface="Garamond" pitchFamily="34" charset="-122"/>
                <a:cs typeface="Garamond" pitchFamily="34" charset="-120"/>
              </a:rPr>
              <a:t>President · Project Manager</a:t>
            </a:r>
            <a:endParaRPr lang="en-US" sz="1333" dirty="0"/>
          </a:p>
        </p:txBody>
      </p:sp>
      <p:sp>
        <p:nvSpPr>
          <p:cNvPr id="9" name="Text 7"/>
          <p:cNvSpPr/>
          <p:nvPr/>
        </p:nvSpPr>
        <p:spPr>
          <a:xfrm>
            <a:off x="731502" y="2974774"/>
            <a:ext cx="5242429" cy="219451"/>
          </a:xfrm>
          <a:prstGeom prst="rect">
            <a:avLst/>
          </a:prstGeom>
          <a:noFill/>
          <a:ln/>
        </p:spPr>
        <p:txBody>
          <a:bodyPr wrap="square" lIns="0" tIns="0" rIns="0" bIns="0" rtlCol="0" anchor="ctr"/>
          <a:lstStyle/>
          <a:p>
            <a:pPr indent="0" marL="0">
              <a:buNone/>
            </a:pPr>
            <a:r>
              <a:rPr lang="en-US" sz="1200" dirty="0">
                <a:solidFill>
                  <a:srgbClr val="3F4A4F"/>
                </a:solidFill>
                <a:latin typeface="Garamond" pitchFamily="34" charset="0"/>
                <a:ea typeface="Garamond" pitchFamily="34" charset="-122"/>
                <a:cs typeface="Garamond" pitchFamily="34" charset="-120"/>
              </a:rPr>
              <a:t>25+ yrs program management; contractor coordination.</a:t>
            </a:r>
            <a:endParaRPr lang="en-US" sz="1200" dirty="0"/>
          </a:p>
        </p:txBody>
      </p:sp>
      <p:sp>
        <p:nvSpPr>
          <p:cNvPr id="10" name="Text 8"/>
          <p:cNvSpPr/>
          <p:nvPr/>
        </p:nvSpPr>
        <p:spPr>
          <a:xfrm>
            <a:off x="731502" y="3255183"/>
            <a:ext cx="5242429" cy="268217"/>
          </a:xfrm>
          <a:prstGeom prst="rect">
            <a:avLst/>
          </a:prstGeom>
          <a:noFill/>
          <a:ln/>
        </p:spPr>
        <p:txBody>
          <a:bodyPr wrap="square" lIns="0" tIns="0" rIns="0" bIns="0" rtlCol="0" anchor="ctr"/>
          <a:lstStyle/>
          <a:p>
            <a:pPr indent="0" marL="0">
              <a:buNone/>
            </a:pPr>
            <a:r>
              <a:rPr lang="en-US" sz="1600" b="1" dirty="0">
                <a:solidFill>
                  <a:srgbClr val="1A1A1A"/>
                </a:solidFill>
                <a:latin typeface="Garamond" pitchFamily="34" charset="0"/>
                <a:ea typeface="Garamond" pitchFamily="34" charset="-122"/>
                <a:cs typeface="Garamond" pitchFamily="34" charset="-120"/>
              </a:rPr>
              <a:t>Dustin Thacker, Assoc. AIA</a:t>
            </a:r>
            <a:endParaRPr lang="en-US" sz="1600" dirty="0"/>
          </a:p>
        </p:txBody>
      </p:sp>
      <p:sp>
        <p:nvSpPr>
          <p:cNvPr id="11" name="Text 9"/>
          <p:cNvSpPr/>
          <p:nvPr/>
        </p:nvSpPr>
        <p:spPr>
          <a:xfrm>
            <a:off x="731502" y="3511208"/>
            <a:ext cx="5242429" cy="219451"/>
          </a:xfrm>
          <a:prstGeom prst="rect">
            <a:avLst/>
          </a:prstGeom>
          <a:noFill/>
          <a:ln/>
        </p:spPr>
        <p:txBody>
          <a:bodyPr wrap="square" lIns="0" tIns="0" rIns="0" bIns="0" rtlCol="0" anchor="ctr"/>
          <a:lstStyle/>
          <a:p>
            <a:pPr indent="0" marL="0">
              <a:buNone/>
            </a:pPr>
            <a:r>
              <a:rPr lang="en-US" sz="1333" i="1" dirty="0">
                <a:solidFill>
                  <a:srgbClr val="7D2A3D"/>
                </a:solidFill>
                <a:latin typeface="Garamond" pitchFamily="34" charset="0"/>
                <a:ea typeface="Garamond" pitchFamily="34" charset="-122"/>
                <a:cs typeface="Garamond" pitchFamily="34" charset="-120"/>
              </a:rPr>
              <a:t>Volunteer Architect</a:t>
            </a:r>
            <a:endParaRPr lang="en-US" sz="1333" dirty="0"/>
          </a:p>
        </p:txBody>
      </p:sp>
      <p:sp>
        <p:nvSpPr>
          <p:cNvPr id="12" name="Text 10"/>
          <p:cNvSpPr/>
          <p:nvPr/>
        </p:nvSpPr>
        <p:spPr>
          <a:xfrm>
            <a:off x="731502" y="3730659"/>
            <a:ext cx="5242429" cy="219451"/>
          </a:xfrm>
          <a:prstGeom prst="rect">
            <a:avLst/>
          </a:prstGeom>
          <a:noFill/>
          <a:ln/>
        </p:spPr>
        <p:txBody>
          <a:bodyPr wrap="square" lIns="0" tIns="0" rIns="0" bIns="0" rtlCol="0" anchor="ctr"/>
          <a:lstStyle/>
          <a:p>
            <a:pPr indent="0" marL="0">
              <a:buNone/>
            </a:pPr>
            <a:r>
              <a:rPr lang="en-US" sz="1200" dirty="0">
                <a:solidFill>
                  <a:srgbClr val="3F4A4F"/>
                </a:solidFill>
                <a:latin typeface="Garamond" pitchFamily="34" charset="0"/>
                <a:ea typeface="Garamond" pitchFamily="34" charset="-122"/>
                <a:cs typeface="Garamond" pitchFamily="34" charset="-120"/>
              </a:rPr>
              <a:t>Architect and structural consultant; former HoCo HPC.</a:t>
            </a:r>
            <a:endParaRPr lang="en-US" sz="1200" dirty="0"/>
          </a:p>
        </p:txBody>
      </p:sp>
      <p:sp>
        <p:nvSpPr>
          <p:cNvPr id="13" name="Text 11"/>
          <p:cNvSpPr/>
          <p:nvPr/>
        </p:nvSpPr>
        <p:spPr>
          <a:xfrm>
            <a:off x="731502" y="4011068"/>
            <a:ext cx="5242429" cy="268217"/>
          </a:xfrm>
          <a:prstGeom prst="rect">
            <a:avLst/>
          </a:prstGeom>
          <a:noFill/>
          <a:ln/>
        </p:spPr>
        <p:txBody>
          <a:bodyPr wrap="square" lIns="0" tIns="0" rIns="0" bIns="0" rtlCol="0" anchor="ctr"/>
          <a:lstStyle/>
          <a:p>
            <a:pPr indent="0" marL="0">
              <a:buNone/>
            </a:pPr>
            <a:r>
              <a:rPr lang="en-US" sz="1600" b="1" dirty="0">
                <a:solidFill>
                  <a:srgbClr val="1A1A1A"/>
                </a:solidFill>
                <a:latin typeface="Garamond" pitchFamily="34" charset="0"/>
                <a:ea typeface="Garamond" pitchFamily="34" charset="-122"/>
                <a:cs typeface="Garamond" pitchFamily="34" charset="-120"/>
              </a:rPr>
              <a:t>Nessly Craig, Ph.D.</a:t>
            </a:r>
            <a:endParaRPr lang="en-US" sz="1600" dirty="0"/>
          </a:p>
        </p:txBody>
      </p:sp>
      <p:sp>
        <p:nvSpPr>
          <p:cNvPr id="14" name="Text 12"/>
          <p:cNvSpPr/>
          <p:nvPr/>
        </p:nvSpPr>
        <p:spPr>
          <a:xfrm>
            <a:off x="731502" y="4267093"/>
            <a:ext cx="5242429" cy="219451"/>
          </a:xfrm>
          <a:prstGeom prst="rect">
            <a:avLst/>
          </a:prstGeom>
          <a:noFill/>
          <a:ln/>
        </p:spPr>
        <p:txBody>
          <a:bodyPr wrap="square" lIns="0" tIns="0" rIns="0" bIns="0" rtlCol="0" anchor="ctr"/>
          <a:lstStyle/>
          <a:p>
            <a:pPr indent="0" marL="0">
              <a:buNone/>
            </a:pPr>
            <a:r>
              <a:rPr lang="en-US" sz="1333" i="1" dirty="0">
                <a:solidFill>
                  <a:srgbClr val="7D2A3D"/>
                </a:solidFill>
                <a:latin typeface="Garamond" pitchFamily="34" charset="0"/>
                <a:ea typeface="Garamond" pitchFamily="34" charset="-122"/>
                <a:cs typeface="Garamond" pitchFamily="34" charset="-120"/>
              </a:rPr>
              <a:t>Project Advisor</a:t>
            </a:r>
            <a:endParaRPr lang="en-US" sz="1333" dirty="0"/>
          </a:p>
        </p:txBody>
      </p:sp>
      <p:sp>
        <p:nvSpPr>
          <p:cNvPr id="15" name="Text 13"/>
          <p:cNvSpPr/>
          <p:nvPr/>
        </p:nvSpPr>
        <p:spPr>
          <a:xfrm>
            <a:off x="731502" y="4486544"/>
            <a:ext cx="5242429" cy="219451"/>
          </a:xfrm>
          <a:prstGeom prst="rect">
            <a:avLst/>
          </a:prstGeom>
          <a:noFill/>
          <a:ln/>
        </p:spPr>
        <p:txBody>
          <a:bodyPr wrap="square" lIns="0" tIns="0" rIns="0" bIns="0" rtlCol="0" anchor="ctr"/>
          <a:lstStyle/>
          <a:p>
            <a:pPr indent="0" marL="0">
              <a:buNone/>
            </a:pPr>
            <a:r>
              <a:rPr lang="en-US" sz="1200" dirty="0">
                <a:solidFill>
                  <a:srgbClr val="3F4A4F"/>
                </a:solidFill>
                <a:latin typeface="Garamond" pitchFamily="34" charset="0"/>
                <a:ea typeface="Garamond" pitchFamily="34" charset="-122"/>
                <a:cs typeface="Garamond" pitchFamily="34" charset="-120"/>
              </a:rPr>
              <a:t>Retired UMBC Biological Sciences professor.</a:t>
            </a:r>
            <a:endParaRPr lang="en-US" sz="1200" dirty="0"/>
          </a:p>
        </p:txBody>
      </p:sp>
      <p:sp>
        <p:nvSpPr>
          <p:cNvPr id="16" name="Text 14"/>
          <p:cNvSpPr/>
          <p:nvPr/>
        </p:nvSpPr>
        <p:spPr>
          <a:xfrm>
            <a:off x="731502" y="4766953"/>
            <a:ext cx="5242429" cy="268217"/>
          </a:xfrm>
          <a:prstGeom prst="rect">
            <a:avLst/>
          </a:prstGeom>
          <a:noFill/>
          <a:ln/>
        </p:spPr>
        <p:txBody>
          <a:bodyPr wrap="square" lIns="0" tIns="0" rIns="0" bIns="0" rtlCol="0" anchor="ctr"/>
          <a:lstStyle/>
          <a:p>
            <a:pPr indent="0" marL="0">
              <a:buNone/>
            </a:pPr>
            <a:r>
              <a:rPr lang="en-US" sz="1600" b="1" dirty="0">
                <a:solidFill>
                  <a:srgbClr val="1A1A1A"/>
                </a:solidFill>
                <a:latin typeface="Garamond" pitchFamily="34" charset="0"/>
                <a:ea typeface="Garamond" pitchFamily="34" charset="-122"/>
                <a:cs typeface="Garamond" pitchFamily="34" charset="-120"/>
              </a:rPr>
              <a:t>Burnet Chalmers</a:t>
            </a:r>
            <a:endParaRPr lang="en-US" sz="1600" dirty="0"/>
          </a:p>
        </p:txBody>
      </p:sp>
      <p:sp>
        <p:nvSpPr>
          <p:cNvPr id="17" name="Text 15"/>
          <p:cNvSpPr/>
          <p:nvPr/>
        </p:nvSpPr>
        <p:spPr>
          <a:xfrm>
            <a:off x="731502" y="5022978"/>
            <a:ext cx="5242429" cy="219451"/>
          </a:xfrm>
          <a:prstGeom prst="rect">
            <a:avLst/>
          </a:prstGeom>
          <a:noFill/>
          <a:ln/>
        </p:spPr>
        <p:txBody>
          <a:bodyPr wrap="square" lIns="0" tIns="0" rIns="0" bIns="0" rtlCol="0" anchor="ctr"/>
          <a:lstStyle/>
          <a:p>
            <a:pPr indent="0" marL="0">
              <a:buNone/>
            </a:pPr>
            <a:r>
              <a:rPr lang="en-US" sz="1333" i="1" dirty="0">
                <a:solidFill>
                  <a:srgbClr val="7D2A3D"/>
                </a:solidFill>
                <a:latin typeface="Garamond" pitchFamily="34" charset="0"/>
                <a:ea typeface="Garamond" pitchFamily="34" charset="-122"/>
                <a:cs typeface="Garamond" pitchFamily="34" charset="-120"/>
              </a:rPr>
              <a:t>Project Advisor</a:t>
            </a:r>
            <a:endParaRPr lang="en-US" sz="1333" dirty="0"/>
          </a:p>
        </p:txBody>
      </p:sp>
      <p:sp>
        <p:nvSpPr>
          <p:cNvPr id="18" name="Text 16"/>
          <p:cNvSpPr/>
          <p:nvPr/>
        </p:nvSpPr>
        <p:spPr>
          <a:xfrm>
            <a:off x="731502" y="5242429"/>
            <a:ext cx="5242429" cy="219451"/>
          </a:xfrm>
          <a:prstGeom prst="rect">
            <a:avLst/>
          </a:prstGeom>
          <a:noFill/>
          <a:ln/>
        </p:spPr>
        <p:txBody>
          <a:bodyPr wrap="square" lIns="0" tIns="0" rIns="0" bIns="0" rtlCol="0" anchor="ctr"/>
          <a:lstStyle/>
          <a:p>
            <a:pPr indent="0" marL="0">
              <a:buNone/>
            </a:pPr>
            <a:r>
              <a:rPr lang="en-US" sz="1200" dirty="0">
                <a:solidFill>
                  <a:srgbClr val="3F4A4F"/>
                </a:solidFill>
                <a:latin typeface="Garamond" pitchFamily="34" charset="0"/>
                <a:ea typeface="Garamond" pitchFamily="34" charset="-122"/>
                <a:cs typeface="Garamond" pitchFamily="34" charset="-120"/>
              </a:rPr>
              <a:t>Retired President, The Milby Company.</a:t>
            </a:r>
            <a:endParaRPr lang="en-US" sz="1200" dirty="0"/>
          </a:p>
        </p:txBody>
      </p:sp>
      <p:sp>
        <p:nvSpPr>
          <p:cNvPr id="19" name="Text 17"/>
          <p:cNvSpPr/>
          <p:nvPr/>
        </p:nvSpPr>
        <p:spPr>
          <a:xfrm>
            <a:off x="731502" y="5522838"/>
            <a:ext cx="5242429" cy="268217"/>
          </a:xfrm>
          <a:prstGeom prst="rect">
            <a:avLst/>
          </a:prstGeom>
          <a:noFill/>
          <a:ln/>
        </p:spPr>
        <p:txBody>
          <a:bodyPr wrap="square" lIns="0" tIns="0" rIns="0" bIns="0" rtlCol="0" anchor="ctr"/>
          <a:lstStyle/>
          <a:p>
            <a:pPr indent="0" marL="0">
              <a:buNone/>
            </a:pPr>
            <a:r>
              <a:rPr lang="en-US" sz="1600" b="1" dirty="0">
                <a:solidFill>
                  <a:srgbClr val="1A1A1A"/>
                </a:solidFill>
                <a:latin typeface="Garamond" pitchFamily="34" charset="0"/>
                <a:ea typeface="Garamond" pitchFamily="34" charset="-122"/>
                <a:cs typeface="Garamond" pitchFamily="34" charset="-120"/>
              </a:rPr>
              <a:t>Wendy Ng</a:t>
            </a:r>
            <a:endParaRPr lang="en-US" sz="1600" dirty="0"/>
          </a:p>
        </p:txBody>
      </p:sp>
      <p:sp>
        <p:nvSpPr>
          <p:cNvPr id="20" name="Text 18"/>
          <p:cNvSpPr/>
          <p:nvPr/>
        </p:nvSpPr>
        <p:spPr>
          <a:xfrm>
            <a:off x="731502" y="5778864"/>
            <a:ext cx="5242429" cy="219451"/>
          </a:xfrm>
          <a:prstGeom prst="rect">
            <a:avLst/>
          </a:prstGeom>
          <a:noFill/>
          <a:ln/>
        </p:spPr>
        <p:txBody>
          <a:bodyPr wrap="square" lIns="0" tIns="0" rIns="0" bIns="0" rtlCol="0" anchor="ctr"/>
          <a:lstStyle/>
          <a:p>
            <a:pPr indent="0" marL="0">
              <a:buNone/>
            </a:pPr>
            <a:r>
              <a:rPr lang="en-US" sz="1333" i="1" dirty="0">
                <a:solidFill>
                  <a:srgbClr val="7D2A3D"/>
                </a:solidFill>
                <a:latin typeface="Garamond" pitchFamily="34" charset="0"/>
                <a:ea typeface="Garamond" pitchFamily="34" charset="-122"/>
                <a:cs typeface="Garamond" pitchFamily="34" charset="-120"/>
              </a:rPr>
              <a:t>Board (former Treasurer)</a:t>
            </a:r>
            <a:endParaRPr lang="en-US" sz="1333" dirty="0"/>
          </a:p>
        </p:txBody>
      </p:sp>
      <p:sp>
        <p:nvSpPr>
          <p:cNvPr id="21" name="Text 19"/>
          <p:cNvSpPr/>
          <p:nvPr/>
        </p:nvSpPr>
        <p:spPr>
          <a:xfrm>
            <a:off x="731502" y="5998314"/>
            <a:ext cx="5242429" cy="219451"/>
          </a:xfrm>
          <a:prstGeom prst="rect">
            <a:avLst/>
          </a:prstGeom>
          <a:noFill/>
          <a:ln/>
        </p:spPr>
        <p:txBody>
          <a:bodyPr wrap="square" lIns="0" tIns="0" rIns="0" bIns="0" rtlCol="0" anchor="ctr"/>
          <a:lstStyle/>
          <a:p>
            <a:pPr indent="0" marL="0">
              <a:buNone/>
            </a:pPr>
            <a:r>
              <a:rPr lang="en-US" sz="1200" dirty="0">
                <a:solidFill>
                  <a:srgbClr val="3F4A4F"/>
                </a:solidFill>
                <a:latin typeface="Garamond" pitchFamily="34" charset="0"/>
                <a:ea typeface="Garamond" pitchFamily="34" charset="-122"/>
                <a:cs typeface="Garamond" pitchFamily="34" charset="-120"/>
              </a:rPr>
              <a:t>Bowstring Art Studios; Howard Co. Arts Council.</a:t>
            </a:r>
            <a:endParaRPr lang="en-US" sz="1200" dirty="0"/>
          </a:p>
        </p:txBody>
      </p:sp>
      <p:sp>
        <p:nvSpPr>
          <p:cNvPr id="22" name="Text 20"/>
          <p:cNvSpPr/>
          <p:nvPr/>
        </p:nvSpPr>
        <p:spPr>
          <a:xfrm>
            <a:off x="6339682" y="1950671"/>
            <a:ext cx="5242429" cy="426709"/>
          </a:xfrm>
          <a:prstGeom prst="rect">
            <a:avLst/>
          </a:prstGeom>
          <a:noFill/>
          <a:ln/>
        </p:spPr>
        <p:txBody>
          <a:bodyPr wrap="square" lIns="0" tIns="0" rIns="0" bIns="0" rtlCol="0" anchor="ctr"/>
          <a:lstStyle/>
          <a:p>
            <a:pPr indent="0" marL="0">
              <a:buNone/>
            </a:pPr>
            <a:r>
              <a:rPr lang="en-US" sz="2000" dirty="0">
                <a:solidFill>
                  <a:srgbClr val="1A1A1A"/>
                </a:solidFill>
                <a:latin typeface="Garamond" pitchFamily="34" charset="0"/>
                <a:ea typeface="Garamond" pitchFamily="34" charset="-122"/>
                <a:cs typeface="Garamond" pitchFamily="34" charset="-120"/>
              </a:rPr>
              <a:t>Contractors &amp; consultants</a:t>
            </a:r>
            <a:endParaRPr lang="en-US" sz="2000" dirty="0"/>
          </a:p>
        </p:txBody>
      </p:sp>
      <p:sp>
        <p:nvSpPr>
          <p:cNvPr id="23" name="Shape 21"/>
          <p:cNvSpPr/>
          <p:nvPr/>
        </p:nvSpPr>
        <p:spPr>
          <a:xfrm>
            <a:off x="6339682" y="2377381"/>
            <a:ext cx="5242429" cy="0"/>
          </a:xfrm>
          <a:prstGeom prst="line">
            <a:avLst/>
          </a:prstGeom>
          <a:noFill/>
          <a:ln w="6350">
            <a:solidFill>
              <a:srgbClr val="BFB8AD"/>
            </a:solidFill>
            <a:prstDash val="solid"/>
          </a:ln>
        </p:spPr>
      </p:sp>
      <p:sp>
        <p:nvSpPr>
          <p:cNvPr id="24" name="Text 22"/>
          <p:cNvSpPr/>
          <p:nvPr/>
        </p:nvSpPr>
        <p:spPr>
          <a:xfrm>
            <a:off x="6339682" y="2499298"/>
            <a:ext cx="5242429" cy="268217"/>
          </a:xfrm>
          <a:prstGeom prst="rect">
            <a:avLst/>
          </a:prstGeom>
          <a:noFill/>
          <a:ln/>
        </p:spPr>
        <p:txBody>
          <a:bodyPr wrap="square" lIns="0" tIns="0" rIns="0" bIns="0" rtlCol="0" anchor="ctr"/>
          <a:lstStyle/>
          <a:p>
            <a:pPr indent="0" marL="0">
              <a:buNone/>
            </a:pPr>
            <a:r>
              <a:rPr lang="en-US" sz="1533" b="1" dirty="0">
                <a:solidFill>
                  <a:srgbClr val="1A1A1A"/>
                </a:solidFill>
                <a:latin typeface="Garamond" pitchFamily="34" charset="0"/>
                <a:ea typeface="Garamond" pitchFamily="34" charset="-122"/>
                <a:cs typeface="Garamond" pitchFamily="34" charset="-120"/>
              </a:rPr>
              <a:t>Fitzgerald's Heavy Timber Construction</a:t>
            </a:r>
            <a:endParaRPr lang="en-US" sz="1533" dirty="0"/>
          </a:p>
        </p:txBody>
      </p:sp>
      <p:sp>
        <p:nvSpPr>
          <p:cNvPr id="25" name="Text 23"/>
          <p:cNvSpPr/>
          <p:nvPr/>
        </p:nvSpPr>
        <p:spPr>
          <a:xfrm>
            <a:off x="6339682" y="2767515"/>
            <a:ext cx="5242429" cy="243834"/>
          </a:xfrm>
          <a:prstGeom prst="rect">
            <a:avLst/>
          </a:prstGeom>
          <a:noFill/>
          <a:ln/>
        </p:spPr>
        <p:txBody>
          <a:bodyPr wrap="square" lIns="0" tIns="0" rIns="0" bIns="0" rtlCol="0" anchor="ctr"/>
          <a:lstStyle/>
          <a:p>
            <a:pPr indent="0" marL="0">
              <a:buNone/>
            </a:pPr>
            <a:r>
              <a:rPr lang="en-US" sz="1333" i="1" dirty="0">
                <a:solidFill>
                  <a:srgbClr val="7D2A3D"/>
                </a:solidFill>
                <a:latin typeface="Garamond" pitchFamily="34" charset="0"/>
                <a:ea typeface="Garamond" pitchFamily="34" charset="-122"/>
                <a:cs typeface="Garamond" pitchFamily="34" charset="-120"/>
              </a:rPr>
              <a:t>Structural assessment &amp; scope</a:t>
            </a:r>
            <a:endParaRPr lang="en-US" sz="1333" dirty="0"/>
          </a:p>
        </p:txBody>
      </p:sp>
      <p:sp>
        <p:nvSpPr>
          <p:cNvPr id="26" name="Text 24"/>
          <p:cNvSpPr/>
          <p:nvPr/>
        </p:nvSpPr>
        <p:spPr>
          <a:xfrm>
            <a:off x="6339682" y="3011349"/>
            <a:ext cx="5242429" cy="609585"/>
          </a:xfrm>
          <a:prstGeom prst="rect">
            <a:avLst/>
          </a:prstGeom>
          <a:noFill/>
          <a:ln/>
        </p:spPr>
        <p:txBody>
          <a:bodyPr wrap="square" lIns="0" tIns="0" rIns="0" bIns="0" rtlCol="0" anchor="t"/>
          <a:lstStyle/>
          <a:p>
            <a:pPr indent="0" marL="0">
              <a:buNone/>
            </a:pPr>
            <a:r>
              <a:rPr lang="en-US" sz="1267" dirty="0">
                <a:solidFill>
                  <a:srgbClr val="3F4A4F"/>
                </a:solidFill>
                <a:latin typeface="Garamond" pitchFamily="34" charset="0"/>
                <a:ea typeface="Garamond" pitchFamily="34" charset="-122"/>
                <a:cs typeface="Garamond" pitchFamily="34" charset="-120"/>
              </a:rPr>
              <a:t>Thurmont, MD; in business since 1992. Traditional joinery, heavy timber systems, preservation-sensitive repair. Authored the 19-photo conditions assessment.</a:t>
            </a:r>
            <a:endParaRPr lang="en-US" sz="1267" dirty="0"/>
          </a:p>
        </p:txBody>
      </p:sp>
      <p:sp>
        <p:nvSpPr>
          <p:cNvPr id="27" name="Text 25"/>
          <p:cNvSpPr/>
          <p:nvPr/>
        </p:nvSpPr>
        <p:spPr>
          <a:xfrm>
            <a:off x="6339682" y="3718467"/>
            <a:ext cx="5242429" cy="268217"/>
          </a:xfrm>
          <a:prstGeom prst="rect">
            <a:avLst/>
          </a:prstGeom>
          <a:noFill/>
          <a:ln/>
        </p:spPr>
        <p:txBody>
          <a:bodyPr wrap="square" lIns="0" tIns="0" rIns="0" bIns="0" rtlCol="0" anchor="ctr"/>
          <a:lstStyle/>
          <a:p>
            <a:pPr indent="0" marL="0">
              <a:buNone/>
            </a:pPr>
            <a:r>
              <a:rPr lang="en-US" sz="1533" b="1" dirty="0">
                <a:solidFill>
                  <a:srgbClr val="1A1A1A"/>
                </a:solidFill>
                <a:latin typeface="Garamond" pitchFamily="34" charset="0"/>
                <a:ea typeface="Garamond" pitchFamily="34" charset="-122"/>
                <a:cs typeface="Garamond" pitchFamily="34" charset="-120"/>
              </a:rPr>
              <a:t>JEM Electrical Co.</a:t>
            </a:r>
            <a:endParaRPr lang="en-US" sz="1533" dirty="0"/>
          </a:p>
        </p:txBody>
      </p:sp>
      <p:sp>
        <p:nvSpPr>
          <p:cNvPr id="28" name="Text 26"/>
          <p:cNvSpPr/>
          <p:nvPr/>
        </p:nvSpPr>
        <p:spPr>
          <a:xfrm>
            <a:off x="6339682" y="3986684"/>
            <a:ext cx="5242429" cy="243834"/>
          </a:xfrm>
          <a:prstGeom prst="rect">
            <a:avLst/>
          </a:prstGeom>
          <a:noFill/>
          <a:ln/>
        </p:spPr>
        <p:txBody>
          <a:bodyPr wrap="square" lIns="0" tIns="0" rIns="0" bIns="0" rtlCol="0" anchor="ctr"/>
          <a:lstStyle/>
          <a:p>
            <a:pPr indent="0" marL="0">
              <a:buNone/>
            </a:pPr>
            <a:r>
              <a:rPr lang="en-US" sz="1333" i="1" dirty="0">
                <a:solidFill>
                  <a:srgbClr val="7D2A3D"/>
                </a:solidFill>
                <a:latin typeface="Garamond" pitchFamily="34" charset="0"/>
                <a:ea typeface="Garamond" pitchFamily="34" charset="-122"/>
                <a:cs typeface="Garamond" pitchFamily="34" charset="-120"/>
              </a:rPr>
              <a:t>Electrical scope</a:t>
            </a:r>
            <a:endParaRPr lang="en-US" sz="1333" dirty="0"/>
          </a:p>
        </p:txBody>
      </p:sp>
      <p:sp>
        <p:nvSpPr>
          <p:cNvPr id="29" name="Text 27"/>
          <p:cNvSpPr/>
          <p:nvPr/>
        </p:nvSpPr>
        <p:spPr>
          <a:xfrm>
            <a:off x="6339682" y="4230518"/>
            <a:ext cx="5242429" cy="609585"/>
          </a:xfrm>
          <a:prstGeom prst="rect">
            <a:avLst/>
          </a:prstGeom>
          <a:noFill/>
          <a:ln/>
        </p:spPr>
        <p:txBody>
          <a:bodyPr wrap="square" lIns="0" tIns="0" rIns="0" bIns="0" rtlCol="0" anchor="t"/>
          <a:lstStyle/>
          <a:p>
            <a:pPr indent="0" marL="0">
              <a:buNone/>
            </a:pPr>
            <a:r>
              <a:rPr lang="en-US" sz="1267" dirty="0">
                <a:solidFill>
                  <a:srgbClr val="3F4A4F"/>
                </a:solidFill>
                <a:latin typeface="Garamond" pitchFamily="34" charset="0"/>
                <a:ea typeface="Garamond" pitchFamily="34" charset="-122"/>
                <a:cs typeface="Garamond" pitchFamily="34" charset="-120"/>
              </a:rPr>
              <a:t>Woodbine, MD. 100A → 200A service, dedicated heating circuits, 4 Bromic infrared heaters.</a:t>
            </a:r>
            <a:endParaRPr lang="en-US" sz="1267" dirty="0"/>
          </a:p>
        </p:txBody>
      </p:sp>
      <p:sp>
        <p:nvSpPr>
          <p:cNvPr id="30" name="Text 28"/>
          <p:cNvSpPr/>
          <p:nvPr/>
        </p:nvSpPr>
        <p:spPr>
          <a:xfrm>
            <a:off x="6339682" y="4937637"/>
            <a:ext cx="5242429" cy="268217"/>
          </a:xfrm>
          <a:prstGeom prst="rect">
            <a:avLst/>
          </a:prstGeom>
          <a:noFill/>
          <a:ln/>
        </p:spPr>
        <p:txBody>
          <a:bodyPr wrap="square" lIns="0" tIns="0" rIns="0" bIns="0" rtlCol="0" anchor="ctr"/>
          <a:lstStyle/>
          <a:p>
            <a:pPr indent="0" marL="0">
              <a:buNone/>
            </a:pPr>
            <a:r>
              <a:rPr lang="en-US" sz="1533" b="1" dirty="0">
                <a:solidFill>
                  <a:srgbClr val="1A1A1A"/>
                </a:solidFill>
                <a:latin typeface="Garamond" pitchFamily="34" charset="0"/>
                <a:ea typeface="Garamond" pitchFamily="34" charset="-122"/>
                <a:cs typeface="Garamond" pitchFamily="34" charset="-120"/>
              </a:rPr>
              <a:t>Secretary of the Interior</a:t>
            </a:r>
            <a:endParaRPr lang="en-US" sz="1533" dirty="0"/>
          </a:p>
        </p:txBody>
      </p:sp>
      <p:sp>
        <p:nvSpPr>
          <p:cNvPr id="31" name="Text 29"/>
          <p:cNvSpPr/>
          <p:nvPr/>
        </p:nvSpPr>
        <p:spPr>
          <a:xfrm>
            <a:off x="6339682" y="5205854"/>
            <a:ext cx="5242429" cy="243834"/>
          </a:xfrm>
          <a:prstGeom prst="rect">
            <a:avLst/>
          </a:prstGeom>
          <a:noFill/>
          <a:ln/>
        </p:spPr>
        <p:txBody>
          <a:bodyPr wrap="square" lIns="0" tIns="0" rIns="0" bIns="0" rtlCol="0" anchor="ctr"/>
          <a:lstStyle/>
          <a:p>
            <a:pPr indent="0" marL="0">
              <a:buNone/>
            </a:pPr>
            <a:r>
              <a:rPr lang="en-US" sz="1333" i="1" dirty="0">
                <a:solidFill>
                  <a:srgbClr val="7D2A3D"/>
                </a:solidFill>
                <a:latin typeface="Garamond" pitchFamily="34" charset="0"/>
                <a:ea typeface="Garamond" pitchFamily="34" charset="-122"/>
                <a:cs typeface="Garamond" pitchFamily="34" charset="-120"/>
              </a:rPr>
              <a:t>Standards of compliance</a:t>
            </a:r>
            <a:endParaRPr lang="en-US" sz="1333" dirty="0"/>
          </a:p>
        </p:txBody>
      </p:sp>
      <p:sp>
        <p:nvSpPr>
          <p:cNvPr id="32" name="Text 30"/>
          <p:cNvSpPr/>
          <p:nvPr/>
        </p:nvSpPr>
        <p:spPr>
          <a:xfrm>
            <a:off x="6339682" y="5449688"/>
            <a:ext cx="5242429" cy="609585"/>
          </a:xfrm>
          <a:prstGeom prst="rect">
            <a:avLst/>
          </a:prstGeom>
          <a:noFill/>
          <a:ln/>
        </p:spPr>
        <p:txBody>
          <a:bodyPr wrap="square" lIns="0" tIns="0" rIns="0" bIns="0" rtlCol="0" anchor="t"/>
          <a:lstStyle/>
          <a:p>
            <a:pPr indent="0" marL="0">
              <a:buNone/>
            </a:pPr>
            <a:r>
              <a:rPr lang="en-US" sz="1267" dirty="0">
                <a:solidFill>
                  <a:srgbClr val="3F4A4F"/>
                </a:solidFill>
                <a:latin typeface="Garamond" pitchFamily="34" charset="0"/>
                <a:ea typeface="Garamond" pitchFamily="34" charset="-122"/>
                <a:cs typeface="Garamond" pitchFamily="34" charset="-120"/>
              </a:rPr>
              <a:t>All work performed under the Secretary's Standards for Rehabilitation, reviewed under MHAA grant terms.</a:t>
            </a:r>
            <a:endParaRPr lang="en-US" sz="1267" dirty="0"/>
          </a:p>
        </p:txBody>
      </p:sp>
      <p:sp>
        <p:nvSpPr>
          <p:cNvPr id="33" name="Text 31"/>
          <p:cNvSpPr/>
          <p:nvPr/>
        </p:nvSpPr>
        <p:spPr>
          <a:xfrm>
            <a:off x="10728692" y="6431119"/>
            <a:ext cx="975336" cy="243834"/>
          </a:xfrm>
          <a:prstGeom prst="rect">
            <a:avLst/>
          </a:prstGeom>
          <a:noFill/>
          <a:ln/>
        </p:spPr>
        <p:txBody>
          <a:bodyPr wrap="square" lIns="0" tIns="0" rIns="0" bIns="0" rtlCol="0" anchor="ctr"/>
          <a:lstStyle/>
          <a:p>
            <a:pPr algn="r" indent="0" marL="0">
              <a:buNone/>
            </a:pPr>
            <a:r>
              <a:rPr lang="en-US" sz="1200" i="1" dirty="0">
                <a:solidFill>
                  <a:srgbClr val="6B6258"/>
                </a:solidFill>
                <a:latin typeface="Garamond" pitchFamily="34" charset="0"/>
                <a:ea typeface="Garamond" pitchFamily="34" charset="-122"/>
                <a:cs typeface="Garamond" pitchFamily="34" charset="-120"/>
              </a:rPr>
              <a:t>9 / 12</a:t>
            </a:r>
            <a:endParaRPr lang="en-US" sz="1200" dirty="0"/>
          </a:p>
        </p:txBody>
      </p:sp>
      <p:sp>
        <p:nvSpPr>
          <p:cNvPr id="34" name="Text 32"/>
          <p:cNvSpPr/>
          <p:nvPr/>
        </p:nvSpPr>
        <p:spPr>
          <a:xfrm>
            <a:off x="731502" y="6431119"/>
            <a:ext cx="7315017" cy="243834"/>
          </a:xfrm>
          <a:prstGeom prst="rect">
            <a:avLst/>
          </a:prstGeom>
          <a:noFill/>
          <a:ln/>
        </p:spPr>
        <p:txBody>
          <a:bodyPr wrap="square" lIns="0" tIns="0" rIns="0" bIns="0" rtlCol="0" anchor="ctr"/>
          <a:lstStyle/>
          <a:p>
            <a:pPr indent="0" marL="0">
              <a:buNone/>
            </a:pPr>
            <a:r>
              <a:rPr lang="en-US" sz="1200" i="1" dirty="0">
                <a:solidFill>
                  <a:srgbClr val="6B6258"/>
                </a:solidFill>
                <a:latin typeface="Garamond" pitchFamily="34" charset="0"/>
                <a:ea typeface="Garamond" pitchFamily="34" charset="-122"/>
                <a:cs typeface="Garamond" pitchFamily="34" charset="-120"/>
              </a:rPr>
              <a:t>Elkridge Assembly Rooms · Annual Meeting · 15 June 2026</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Stabilizing the Assembly Rooms — Annual Meeting 2026</dc:title>
  <dc:subject>PptxGenJS Presentation</dc:subject>
  <dc:creator>The Elkridge Assembly Rooms</dc:creator>
  <cp:lastModifiedBy>The Elkridge Assembly Rooms</cp:lastModifiedBy>
  <cp:revision>1</cp:revision>
  <dcterms:created xsi:type="dcterms:W3CDTF">2026-05-26T01:49:37Z</dcterms:created>
  <dcterms:modified xsi:type="dcterms:W3CDTF">2026-05-26T01:49:37Z</dcterms:modified>
</cp:coreProperties>
</file>